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27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36"/>
  </p:notesMasterIdLst>
  <p:handoutMasterIdLst>
    <p:handoutMasterId r:id="rId237"/>
  </p:handoutMasterIdLst>
  <p:sldIdLst>
    <p:sldId id="454" r:id="rId2"/>
    <p:sldId id="277" r:id="rId3"/>
    <p:sldId id="276" r:id="rId4"/>
    <p:sldId id="274" r:id="rId5"/>
    <p:sldId id="450" r:id="rId6"/>
    <p:sldId id="456" r:id="rId7"/>
    <p:sldId id="493" r:id="rId8"/>
    <p:sldId id="265" r:id="rId9"/>
    <p:sldId id="533" r:id="rId10"/>
    <p:sldId id="259" r:id="rId11"/>
    <p:sldId id="510" r:id="rId12"/>
    <p:sldId id="534" r:id="rId13"/>
    <p:sldId id="511" r:id="rId14"/>
    <p:sldId id="512" r:id="rId15"/>
    <p:sldId id="528" r:id="rId16"/>
    <p:sldId id="529" r:id="rId17"/>
    <p:sldId id="530" r:id="rId18"/>
    <p:sldId id="531" r:id="rId19"/>
    <p:sldId id="532" r:id="rId20"/>
    <p:sldId id="547" r:id="rId21"/>
    <p:sldId id="457" r:id="rId22"/>
    <p:sldId id="279" r:id="rId23"/>
    <p:sldId id="449" r:id="rId24"/>
    <p:sldId id="280" r:id="rId25"/>
    <p:sldId id="281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2" r:id="rId34"/>
    <p:sldId id="293" r:id="rId35"/>
    <p:sldId id="294" r:id="rId36"/>
    <p:sldId id="295" r:id="rId37"/>
    <p:sldId id="455" r:id="rId38"/>
    <p:sldId id="296" r:id="rId39"/>
    <p:sldId id="506" r:id="rId40"/>
    <p:sldId id="548" r:id="rId41"/>
    <p:sldId id="535" r:id="rId42"/>
    <p:sldId id="297" r:id="rId43"/>
    <p:sldId id="525" r:id="rId44"/>
    <p:sldId id="469" r:id="rId45"/>
    <p:sldId id="527" r:id="rId46"/>
    <p:sldId id="298" r:id="rId47"/>
    <p:sldId id="299" r:id="rId48"/>
    <p:sldId id="300" r:id="rId49"/>
    <p:sldId id="524" r:id="rId50"/>
    <p:sldId id="543" r:id="rId51"/>
    <p:sldId id="487" r:id="rId52"/>
    <p:sldId id="546" r:id="rId53"/>
    <p:sldId id="488" r:id="rId54"/>
    <p:sldId id="489" r:id="rId55"/>
    <p:sldId id="490" r:id="rId56"/>
    <p:sldId id="507" r:id="rId57"/>
    <p:sldId id="508" r:id="rId58"/>
    <p:sldId id="494" r:id="rId59"/>
    <p:sldId id="492" r:id="rId60"/>
    <p:sldId id="501" r:id="rId61"/>
    <p:sldId id="498" r:id="rId62"/>
    <p:sldId id="542" r:id="rId63"/>
    <p:sldId id="303" r:id="rId64"/>
    <p:sldId id="304" r:id="rId65"/>
    <p:sldId id="474" r:id="rId66"/>
    <p:sldId id="305" r:id="rId67"/>
    <p:sldId id="307" r:id="rId68"/>
    <p:sldId id="308" r:id="rId69"/>
    <p:sldId id="309" r:id="rId70"/>
    <p:sldId id="310" r:id="rId71"/>
    <p:sldId id="311" r:id="rId72"/>
    <p:sldId id="443" r:id="rId73"/>
    <p:sldId id="312" r:id="rId74"/>
    <p:sldId id="513" r:id="rId75"/>
    <p:sldId id="554" r:id="rId76"/>
    <p:sldId id="544" r:id="rId77"/>
    <p:sldId id="545" r:id="rId78"/>
    <p:sldId id="313" r:id="rId79"/>
    <p:sldId id="515" r:id="rId80"/>
    <p:sldId id="516" r:id="rId81"/>
    <p:sldId id="314" r:id="rId82"/>
    <p:sldId id="315" r:id="rId83"/>
    <p:sldId id="476" r:id="rId84"/>
    <p:sldId id="318" r:id="rId85"/>
    <p:sldId id="514" r:id="rId86"/>
    <p:sldId id="319" r:id="rId87"/>
    <p:sldId id="316" r:id="rId88"/>
    <p:sldId id="317" r:id="rId89"/>
    <p:sldId id="444" r:id="rId90"/>
    <p:sldId id="320" r:id="rId91"/>
    <p:sldId id="321" r:id="rId92"/>
    <p:sldId id="499" r:id="rId93"/>
    <p:sldId id="496" r:id="rId94"/>
    <p:sldId id="322" r:id="rId95"/>
    <p:sldId id="323" r:id="rId96"/>
    <p:sldId id="324" r:id="rId97"/>
    <p:sldId id="325" r:id="rId98"/>
    <p:sldId id="326" r:id="rId99"/>
    <p:sldId id="327" r:id="rId100"/>
    <p:sldId id="495" r:id="rId101"/>
    <p:sldId id="328" r:id="rId102"/>
    <p:sldId id="329" r:id="rId103"/>
    <p:sldId id="475" r:id="rId104"/>
    <p:sldId id="517" r:id="rId105"/>
    <p:sldId id="330" r:id="rId106"/>
    <p:sldId id="331" r:id="rId107"/>
    <p:sldId id="332" r:id="rId108"/>
    <p:sldId id="458" r:id="rId109"/>
    <p:sldId id="333" r:id="rId110"/>
    <p:sldId id="334" r:id="rId111"/>
    <p:sldId id="335" r:id="rId112"/>
    <p:sldId id="336" r:id="rId113"/>
    <p:sldId id="337" r:id="rId114"/>
    <p:sldId id="338" r:id="rId115"/>
    <p:sldId id="340" r:id="rId116"/>
    <p:sldId id="341" r:id="rId117"/>
    <p:sldId id="342" r:id="rId118"/>
    <p:sldId id="343" r:id="rId119"/>
    <p:sldId id="345" r:id="rId120"/>
    <p:sldId id="344" r:id="rId121"/>
    <p:sldId id="483" r:id="rId122"/>
    <p:sldId id="347" r:id="rId123"/>
    <p:sldId id="348" r:id="rId124"/>
    <p:sldId id="349" r:id="rId125"/>
    <p:sldId id="350" r:id="rId126"/>
    <p:sldId id="351" r:id="rId127"/>
    <p:sldId id="521" r:id="rId128"/>
    <p:sldId id="352" r:id="rId129"/>
    <p:sldId id="353" r:id="rId130"/>
    <p:sldId id="470" r:id="rId131"/>
    <p:sldId id="477" r:id="rId132"/>
    <p:sldId id="354" r:id="rId133"/>
    <p:sldId id="358" r:id="rId134"/>
    <p:sldId id="356" r:id="rId135"/>
    <p:sldId id="359" r:id="rId136"/>
    <p:sldId id="361" r:id="rId137"/>
    <p:sldId id="362" r:id="rId138"/>
    <p:sldId id="364" r:id="rId139"/>
    <p:sldId id="365" r:id="rId140"/>
    <p:sldId id="367" r:id="rId141"/>
    <p:sldId id="368" r:id="rId142"/>
    <p:sldId id="369" r:id="rId143"/>
    <p:sldId id="370" r:id="rId144"/>
    <p:sldId id="441" r:id="rId145"/>
    <p:sldId id="371" r:id="rId146"/>
    <p:sldId id="372" r:id="rId147"/>
    <p:sldId id="373" r:id="rId148"/>
    <p:sldId id="374" r:id="rId149"/>
    <p:sldId id="376" r:id="rId150"/>
    <p:sldId id="460" r:id="rId151"/>
    <p:sldId id="377" r:id="rId152"/>
    <p:sldId id="464" r:id="rId153"/>
    <p:sldId id="380" r:id="rId154"/>
    <p:sldId id="381" r:id="rId155"/>
    <p:sldId id="382" r:id="rId156"/>
    <p:sldId id="383" r:id="rId157"/>
    <p:sldId id="526" r:id="rId158"/>
    <p:sldId id="384" r:id="rId159"/>
    <p:sldId id="379" r:id="rId160"/>
    <p:sldId id="461" r:id="rId161"/>
    <p:sldId id="387" r:id="rId162"/>
    <p:sldId id="388" r:id="rId163"/>
    <p:sldId id="389" r:id="rId164"/>
    <p:sldId id="459" r:id="rId165"/>
    <p:sldId id="465" r:id="rId166"/>
    <p:sldId id="392" r:id="rId167"/>
    <p:sldId id="394" r:id="rId168"/>
    <p:sldId id="395" r:id="rId169"/>
    <p:sldId id="396" r:id="rId170"/>
    <p:sldId id="397" r:id="rId171"/>
    <p:sldId id="398" r:id="rId172"/>
    <p:sldId id="478" r:id="rId173"/>
    <p:sldId id="399" r:id="rId174"/>
    <p:sldId id="400" r:id="rId175"/>
    <p:sldId id="401" r:id="rId176"/>
    <p:sldId id="402" r:id="rId177"/>
    <p:sldId id="466" r:id="rId178"/>
    <p:sldId id="403" r:id="rId179"/>
    <p:sldId id="404" r:id="rId180"/>
    <p:sldId id="405" r:id="rId181"/>
    <p:sldId id="408" r:id="rId182"/>
    <p:sldId id="406" r:id="rId183"/>
    <p:sldId id="472" r:id="rId184"/>
    <p:sldId id="407" r:id="rId185"/>
    <p:sldId id="550" r:id="rId186"/>
    <p:sldId id="551" r:id="rId187"/>
    <p:sldId id="549" r:id="rId188"/>
    <p:sldId id="409" r:id="rId189"/>
    <p:sldId id="410" r:id="rId190"/>
    <p:sldId id="411" r:id="rId191"/>
    <p:sldId id="413" r:id="rId192"/>
    <p:sldId id="414" r:id="rId193"/>
    <p:sldId id="415" r:id="rId194"/>
    <p:sldId id="416" r:id="rId195"/>
    <p:sldId id="417" r:id="rId196"/>
    <p:sldId id="418" r:id="rId197"/>
    <p:sldId id="419" r:id="rId198"/>
    <p:sldId id="420" r:id="rId199"/>
    <p:sldId id="421" r:id="rId200"/>
    <p:sldId id="422" r:id="rId201"/>
    <p:sldId id="423" r:id="rId202"/>
    <p:sldId id="504" r:id="rId203"/>
    <p:sldId id="424" r:id="rId204"/>
    <p:sldId id="425" r:id="rId205"/>
    <p:sldId id="426" r:id="rId206"/>
    <p:sldId id="553" r:id="rId207"/>
    <p:sldId id="427" r:id="rId208"/>
    <p:sldId id="452" r:id="rId209"/>
    <p:sldId id="451" r:id="rId210"/>
    <p:sldId id="439" r:id="rId211"/>
    <p:sldId id="552" r:id="rId212"/>
    <p:sldId id="523" r:id="rId213"/>
    <p:sldId id="505" r:id="rId214"/>
    <p:sldId id="428" r:id="rId215"/>
    <p:sldId id="429" r:id="rId216"/>
    <p:sldId id="430" r:id="rId217"/>
    <p:sldId id="431" r:id="rId218"/>
    <p:sldId id="432" r:id="rId219"/>
    <p:sldId id="433" r:id="rId220"/>
    <p:sldId id="434" r:id="rId221"/>
    <p:sldId id="435" r:id="rId222"/>
    <p:sldId id="436" r:id="rId223"/>
    <p:sldId id="437" r:id="rId224"/>
    <p:sldId id="485" r:id="rId225"/>
    <p:sldId id="484" r:id="rId226"/>
    <p:sldId id="541" r:id="rId227"/>
    <p:sldId id="438" r:id="rId228"/>
    <p:sldId id="479" r:id="rId229"/>
    <p:sldId id="536" r:id="rId230"/>
    <p:sldId id="480" r:id="rId231"/>
    <p:sldId id="481" r:id="rId232"/>
    <p:sldId id="537" r:id="rId233"/>
    <p:sldId id="539" r:id="rId234"/>
    <p:sldId id="538" r:id="rId235"/>
  </p:sldIdLst>
  <p:sldSz cx="9144000" cy="6858000" type="screen4x3"/>
  <p:notesSz cx="7099300" cy="10234613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274"/>
            <p14:sldId id="450"/>
            <p14:sldId id="456"/>
            <p14:sldId id="493"/>
            <p14:sldId id="265"/>
            <p14:sldId id="533"/>
            <p14:sldId id="259"/>
            <p14:sldId id="510"/>
            <p14:sldId id="534"/>
            <p14:sldId id="511"/>
            <p14:sldId id="512"/>
            <p14:sldId id="528"/>
            <p14:sldId id="529"/>
            <p14:sldId id="530"/>
            <p14:sldId id="531"/>
            <p14:sldId id="532"/>
            <p14:sldId id="547"/>
            <p14:sldId id="457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6"/>
            <p14:sldId id="287"/>
            <p14:sldId id="288"/>
            <p14:sldId id="289"/>
            <p14:sldId id="290"/>
            <p14:sldId id="292"/>
            <p14:sldId id="293"/>
            <p14:sldId id="294"/>
            <p14:sldId id="295"/>
            <p14:sldId id="455"/>
            <p14:sldId id="296"/>
            <p14:sldId id="506"/>
            <p14:sldId id="548"/>
            <p14:sldId id="535"/>
            <p14:sldId id="297"/>
            <p14:sldId id="525"/>
            <p14:sldId id="469"/>
            <p14:sldId id="527"/>
            <p14:sldId id="298"/>
            <p14:sldId id="299"/>
            <p14:sldId id="300"/>
            <p14:sldId id="524"/>
            <p14:sldId id="543"/>
            <p14:sldId id="487"/>
            <p14:sldId id="546"/>
            <p14:sldId id="488"/>
            <p14:sldId id="489"/>
            <p14:sldId id="490"/>
            <p14:sldId id="507"/>
            <p14:sldId id="508"/>
            <p14:sldId id="494"/>
            <p14:sldId id="492"/>
            <p14:sldId id="501"/>
            <p14:sldId id="498"/>
            <p14:sldId id="542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307"/>
            <p14:sldId id="308"/>
            <p14:sldId id="309"/>
            <p14:sldId id="310"/>
            <p14:sldId id="311"/>
            <p14:sldId id="443"/>
            <p14:sldId id="312"/>
            <p14:sldId id="513"/>
            <p14:sldId id="554"/>
            <p14:sldId id="544"/>
            <p14:sldId id="545"/>
            <p14:sldId id="313"/>
            <p14:sldId id="515"/>
            <p14:sldId id="516"/>
            <p14:sldId id="314"/>
            <p14:sldId id="315"/>
            <p14:sldId id="476"/>
            <p14:sldId id="318"/>
            <p14:sldId id="514"/>
            <p14:sldId id="319"/>
            <p14:sldId id="316"/>
            <p14:sldId id="317"/>
            <p14:sldId id="444"/>
            <p14:sldId id="320"/>
            <p14:sldId id="321"/>
            <p14:sldId id="499"/>
            <p14:sldId id="496"/>
            <p14:sldId id="322"/>
            <p14:sldId id="323"/>
            <p14:sldId id="324"/>
            <p14:sldId id="325"/>
            <p14:sldId id="326"/>
            <p14:sldId id="327"/>
            <p14:sldId id="495"/>
            <p14:sldId id="328"/>
            <p14:sldId id="329"/>
            <p14:sldId id="475"/>
            <p14:sldId id="517"/>
            <p14:sldId id="330"/>
            <p14:sldId id="331"/>
            <p14:sldId id="332"/>
            <p14:sldId id="458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5"/>
            <p14:sldId id="344"/>
            <p14:sldId id="483"/>
            <p14:sldId id="347"/>
            <p14:sldId id="348"/>
            <p14:sldId id="349"/>
            <p14:sldId id="350"/>
            <p14:sldId id="351"/>
            <p14:sldId id="521"/>
            <p14:sldId id="352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56"/>
            <p14:sldId id="359"/>
            <p14:sldId id="361"/>
            <p14:sldId id="362"/>
            <p14:sldId id="364"/>
            <p14:sldId id="365"/>
            <p14:sldId id="367"/>
            <p14:sldId id="368"/>
            <p14:sldId id="369"/>
            <p14:sldId id="370"/>
            <p14:sldId id="441"/>
            <p14:sldId id="371"/>
            <p14:sldId id="372"/>
            <p14:sldId id="373"/>
            <p14:sldId id="374"/>
            <p14:sldId id="376"/>
            <p14:sldId id="460"/>
            <p14:sldId id="377"/>
            <p14:sldId id="464"/>
            <p14:sldId id="380"/>
            <p14:sldId id="381"/>
            <p14:sldId id="382"/>
            <p14:sldId id="383"/>
            <p14:sldId id="526"/>
            <p14:sldId id="384"/>
            <p14:sldId id="379"/>
            <p14:sldId id="461"/>
          </p14:sldIdLst>
        </p14:section>
        <p14:section name="Fortgeschrittene Themen" id="{ED0E4761-A9A0-49B5-9469-79A68F31E2AD}">
          <p14:sldIdLst>
            <p14:sldId id="387"/>
            <p14:sldId id="388"/>
          </p14:sldIdLst>
        </p14:section>
        <p14:section name="Templates" id="{288987E8-9670-4051-B03E-E15EBC1FA5E5}">
          <p14:sldIdLst>
            <p14:sldId id="389"/>
            <p14:sldId id="459"/>
            <p14:sldId id="465"/>
            <p14:sldId id="392"/>
            <p14:sldId id="394"/>
            <p14:sldId id="395"/>
            <p14:sldId id="396"/>
            <p14:sldId id="397"/>
            <p14:sldId id="398"/>
            <p14:sldId id="478"/>
            <p14:sldId id="399"/>
            <p14:sldId id="400"/>
            <p14:sldId id="401"/>
          </p14:sldIdLst>
        </p14:section>
        <p14:section name="Funktionszeiger, Funktoren, Methodenzeiger" id="{07ED5A07-F521-4C9E-A161-9BE857C4D679}">
          <p14:sldIdLst>
            <p14:sldId id="402"/>
            <p14:sldId id="466"/>
            <p14:sldId id="403"/>
            <p14:sldId id="404"/>
            <p14:sldId id="405"/>
            <p14:sldId id="408"/>
            <p14:sldId id="406"/>
            <p14:sldId id="472"/>
            <p14:sldId id="407"/>
            <p14:sldId id="550"/>
            <p14:sldId id="551"/>
            <p14:sldId id="549"/>
            <p14:sldId id="409"/>
            <p14:sldId id="410"/>
          </p14:sldIdLst>
        </p14:section>
        <p14:section name="Standardbibliothek" id="{F9B6D9F6-06AC-4E38-81C0-5318FC9D885B}">
          <p14:sldIdLst>
            <p14:sldId id="411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Make und Makefiles" id="{AE10A40E-C3C1-4193-B7D9-9F4ADB312652}">
          <p14:sldIdLst>
            <p14:sldId id="422"/>
            <p14:sldId id="423"/>
            <p14:sldId id="504"/>
            <p14:sldId id="424"/>
            <p14:sldId id="425"/>
            <p14:sldId id="426"/>
            <p14:sldId id="553"/>
            <p14:sldId id="427"/>
          </p14:sldIdLst>
        </p14:section>
        <p14:section name="Abschluss des C++-Teils" id="{5AD0B25A-4909-476D-B1AD-64126FB661B1}">
          <p14:sldIdLst>
            <p14:sldId id="452"/>
            <p14:sldId id="451"/>
            <p14:sldId id="439"/>
          </p14:sldIdLst>
        </p14:section>
        <p14:section name="C für Microcontroller" id="{6C911EB9-CCF8-4907-A7CE-FECD648BFE9E}">
          <p14:sldIdLst>
            <p14:sldId id="552"/>
          </p14:sldIdLst>
        </p14:section>
        <p14:section name="Technische Anmerkungen" id="{CBA2D0E6-3B2F-4DC0-845D-0342F1F86554}">
          <p14:sldIdLst>
            <p14:sldId id="523"/>
            <p14:sldId id="505"/>
          </p14:sldIdLst>
        </p14:section>
        <p14:section name="C für Microcontroller (Alte Plattform)" id="{14B1A3AE-8B66-45F1-AB22-8E0CC0F6694D}">
          <p14:sldIdLst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85"/>
            <p14:sldId id="484"/>
            <p14:sldId id="541"/>
            <p14:sldId id="438"/>
          </p14:sldIdLst>
        </p14:section>
        <p14:section name="Folienbrutkasten" id="{98F34342-6739-4D7C-A9E3-BF23061B1687}">
          <p14:sldIdLst>
            <p14:sldId id="479"/>
            <p14:sldId id="536"/>
            <p14:sldId id="480"/>
            <p14:sldId id="481"/>
            <p14:sldId id="537"/>
            <p14:sldId id="539"/>
            <p14:sldId id="53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34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5AA9"/>
    <a:srgbClr val="7F7F7F"/>
    <a:srgbClr val="8CED79"/>
    <a:srgbClr val="414146"/>
    <a:srgbClr val="F7A25B"/>
    <a:srgbClr val="F7A25A"/>
    <a:srgbClr val="7BB5EC"/>
    <a:srgbClr val="F7FC28"/>
    <a:srgbClr val="FC7428"/>
    <a:srgbClr val="FC65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580" autoAdjust="0"/>
    <p:restoredTop sz="77872" autoAdjust="0"/>
  </p:normalViewPr>
  <p:slideViewPr>
    <p:cSldViewPr>
      <p:cViewPr varScale="1">
        <p:scale>
          <a:sx n="87" d="100"/>
          <a:sy n="87" d="100"/>
        </p:scale>
        <p:origin x="1824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commentAuthors" Target="commentAuthors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presProps" Target="pres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viewProps" Target="viewProp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notesMaster" Target="notesMasters/notesMaster1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tableStyles" Target="tableStyle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6-20T09:35:39.241" idx="34">
    <p:pos x="3345" y="1344"/>
    <p:text>TODO: Update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9-01T15:43:19.682" idx="25">
    <p:pos x="3044" y="452"/>
    <p:text>Move to 'Misch-Masch'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03T14:14:50.140" idx="29">
    <p:pos x="4085" y="1618"/>
    <p:text>TODO: Classpath-Mechanismus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6-19T16:50:39.197" idx="33">
    <p:pos x="1103" y="965"/>
    <p:text>TODO: Create me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03T14:45:38.417" idx="32">
    <p:pos x="1459" y="1152"/>
    <p:text>TODO: Vervollständigen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03T14:24:10.544" idx="30">
    <p:pos x="394" y="1008"/>
    <p:text>Übung zu "Wann benötigt eine Referenz Speicher"?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03T14:38:20.681" idx="31">
    <p:pos x="4531" y="456"/>
    <p:text>Implementierungsvererbung mit Methoden?</p:text>
    <p:extLst>
      <p:ext uri="{C676402C-5697-4E1C-873F-D02D1690AC5C}">
        <p15:threadingInfo xmlns:p15="http://schemas.microsoft.com/office/powerpoint/2012/main" timeZoneBias="-12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t" anchorCtr="0" compatLnSpc="1">
            <a:prstTxWarp prst="textNoShape">
              <a:avLst/>
            </a:prstTxWarp>
          </a:bodyPr>
          <a:lstStyle>
            <a:lvl1pPr algn="l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t" anchorCtr="0" compatLnSpc="1">
            <a:prstTxWarp prst="textNoShape">
              <a:avLst/>
            </a:prstTxWarp>
          </a:bodyPr>
          <a:lstStyle>
            <a:lvl1pPr algn="r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b" anchorCtr="0" compatLnSpc="1">
            <a:prstTxWarp prst="textNoShape">
              <a:avLst/>
            </a:prstTxWarp>
          </a:bodyPr>
          <a:lstStyle>
            <a:lvl1pPr algn="l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b" anchorCtr="0" compatLnSpc="1">
            <a:prstTxWarp prst="textNoShape">
              <a:avLst/>
            </a:prstTxWarp>
          </a:bodyPr>
          <a:lstStyle>
            <a:lvl1pPr algn="r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75" y="403225"/>
            <a:ext cx="968375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95263" y="9720263"/>
            <a:ext cx="1674812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l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  <a:tab pos="149225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0950" y="1035050"/>
            <a:ext cx="4578350" cy="34337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96850" y="4795838"/>
            <a:ext cx="6702425" cy="4791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871663" y="9720263"/>
            <a:ext cx="4248150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l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6121400" y="9720263"/>
            <a:ext cx="97472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r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96850" y="433388"/>
            <a:ext cx="55943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6937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88"/>
              </a:lnSpc>
              <a:buFont typeface="Stafford" pitchFamily="2" charset="0"/>
              <a:buNone/>
              <a:defRPr/>
            </a:pPr>
            <a:endParaRPr lang="de-DE" altLang="de-DE" sz="1100" b="1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96850" y="201613"/>
            <a:ext cx="6707188" cy="160337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96850" y="403225"/>
            <a:ext cx="6707188" cy="1588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96850" y="876300"/>
            <a:ext cx="6707188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96850" y="9720263"/>
            <a:ext cx="6707188" cy="1587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95263" y="4591050"/>
            <a:ext cx="6707187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BB2C5E9-B6DB-4150-A341-FD4DFCE5FA15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31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32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Anders als bspw. in Ruby,</a:t>
            </a:r>
            <a:r>
              <a:rPr lang="en-US" baseline="0" smtClean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 Trennung in Header-</a:t>
            </a:r>
            <a:r>
              <a:rPr lang="de-DE" altLang="de-DE" baseline="0" smtClean="0">
                <a:latin typeface="Times New Roman" pitchFamily="16" charset="0"/>
              </a:rPr>
              <a:t> und Implementierungsdatei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Pro</a:t>
            </a:r>
            <a:r>
              <a:rPr lang="de-DE" altLang="de-DE" smtClean="0">
                <a:latin typeface="Times New Roman" pitchFamily="16" charset="0"/>
              </a:rPr>
              <a:t>: Trennung von Interface und Implementierung. Bessere Übersichtlichkeit?</a:t>
            </a: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Contra</a:t>
            </a:r>
            <a:r>
              <a:rPr lang="de-DE" altLang="de-DE" smtClean="0">
                <a:latin typeface="Times New Roman" pitchFamily="16" charset="0"/>
              </a:rPr>
              <a:t>: </a:t>
            </a:r>
            <a:r>
              <a:rPr lang="de-DE" altLang="de-DE" smtClean="0">
                <a:latin typeface="Times New Roman" pitchFamily="16" charset="0"/>
              </a:rPr>
              <a:t>(Manchmal </a:t>
            </a:r>
            <a:r>
              <a:rPr lang="de-DE" altLang="de-DE" smtClean="0">
                <a:latin typeface="Times New Roman" pitchFamily="16" charset="0"/>
              </a:rPr>
              <a:t>ist eine Implementierung im Header aus technischen Gründen notwendig. Bei Veränderungen an der .h-Datei müssen alle abhängigen Dateien neu kompiliert werden (wg. #include</a:t>
            </a:r>
            <a:r>
              <a:rPr lang="de-DE" altLang="de-DE" smtClean="0">
                <a:latin typeface="Times New Roman" pitchFamily="16" charset="0"/>
              </a:rPr>
              <a:t>)) </a:t>
            </a:r>
            <a:r>
              <a:rPr lang="de-DE" altLang="de-DE" smtClean="0">
                <a:latin typeface="Times New Roman" pitchFamily="16" charset="0"/>
                <a:sym typeface="Wingdings" panose="05000000000000000000" pitchFamily="2" charset="2"/>
              </a:rPr>
              <a:t> Das ist kein Gegenargument, da bei "gemischter"</a:t>
            </a:r>
            <a:r>
              <a:rPr lang="de-DE" altLang="de-DE" baseline="0" smtClean="0">
                <a:latin typeface="Times New Roman" pitchFamily="16" charset="0"/>
                <a:sym typeface="Wingdings" panose="05000000000000000000" pitchFamily="2" charset="2"/>
              </a:rPr>
              <a:t> Implementierung sogar noch häufiger neu kompiliert werden müsste!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3072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072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072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D2756FA0-E0E1-4328-AEE8-01CAFD59F30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4319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  <a:p>
            <a:r>
              <a:rPr lang="de-DE" altLang="de-DE" dirty="0" smtClean="0">
                <a:latin typeface="Times New Roman" pitchFamily="16" charset="0"/>
              </a:rPr>
              <a:t>#2 - Wie ist es möglich, dass man erfolgreich kompilieren aber nicht linken kann?</a:t>
            </a:r>
          </a:p>
          <a:p>
            <a:r>
              <a:rPr lang="de-DE" altLang="de-DE" baseline="0" dirty="0" smtClean="0">
                <a:latin typeface="Times New Roman" pitchFamily="16" charset="0"/>
              </a:rPr>
              <a:t>	* Header eine Bibliothek sind vorhanden, aber die eigentlich Bibliothek fehlt</a:t>
            </a:r>
            <a:br>
              <a:rPr lang="de-DE" altLang="de-DE" baseline="0" dirty="0" smtClean="0">
                <a:latin typeface="Times New Roman" pitchFamily="16" charset="0"/>
              </a:rPr>
            </a:br>
            <a:r>
              <a:rPr lang="de-DE" altLang="de-DE" baseline="0" dirty="0" smtClean="0">
                <a:latin typeface="Times New Roman" pitchFamily="16" charset="0"/>
              </a:rPr>
              <a:t>	* Funktion im Header deklariert, aber es gibt keine </a:t>
            </a:r>
            <a:r>
              <a:rPr lang="de-DE" altLang="de-DE" baseline="0" dirty="0" err="1" smtClean="0">
                <a:latin typeface="Times New Roman" pitchFamily="16" charset="0"/>
              </a:rPr>
              <a:t>cpp</a:t>
            </a:r>
            <a:r>
              <a:rPr lang="de-DE" altLang="de-DE" baseline="0" dirty="0" smtClean="0">
                <a:latin typeface="Times New Roman" pitchFamily="16" charset="0"/>
              </a:rPr>
              <a:t>-/o-Datei, die eine Implementierung liefert</a:t>
            </a:r>
            <a:br>
              <a:rPr lang="de-DE" altLang="de-DE" baseline="0" dirty="0" smtClean="0">
                <a:latin typeface="Times New Roman" pitchFamily="16" charset="0"/>
              </a:rPr>
            </a:br>
            <a:r>
              <a:rPr lang="de-DE" altLang="de-DE" baseline="0" dirty="0" smtClean="0">
                <a:latin typeface="Times New Roman" pitchFamily="16" charset="0"/>
              </a:rPr>
              <a:t>	* Es gibt mehr als eine Implementierung derselben Funktion (</a:t>
            </a:r>
            <a:r>
              <a:rPr lang="de-DE" altLang="de-DE" baseline="0" dirty="0" err="1" smtClean="0">
                <a:latin typeface="Times New Roman" pitchFamily="16" charset="0"/>
              </a:rPr>
              <a:t>One</a:t>
            </a:r>
            <a:r>
              <a:rPr lang="de-DE" altLang="de-DE" baseline="0" dirty="0" smtClean="0">
                <a:latin typeface="Times New Roman" pitchFamily="16" charset="0"/>
              </a:rPr>
              <a:t> Definition </a:t>
            </a:r>
            <a:r>
              <a:rPr lang="de-DE" altLang="de-DE" baseline="0" dirty="0" err="1" smtClean="0">
                <a:latin typeface="Times New Roman" pitchFamily="16" charset="0"/>
              </a:rPr>
              <a:t>Rule</a:t>
            </a:r>
            <a:r>
              <a:rPr lang="de-DE" altLang="de-DE" baseline="0" dirty="0" smtClean="0">
                <a:latin typeface="Times New Roman" pitchFamily="16" charset="0"/>
              </a:rPr>
              <a:t> verletzt, https://en.wikipedia.org/wiki/One_Definition_Rule)</a:t>
            </a:r>
            <a:br>
              <a:rPr lang="de-DE" altLang="de-DE" baseline="0" dirty="0" smtClean="0">
                <a:latin typeface="Times New Roman" pitchFamily="16" charset="0"/>
              </a:rPr>
            </a:br>
            <a:endParaRPr lang="de-DE" altLang="de-DE" dirty="0" smtClean="0">
              <a:latin typeface="Times New Roman" pitchFamily="16" charset="0"/>
            </a:endParaRPr>
          </a:p>
          <a:p>
            <a:r>
              <a:rPr lang="de-DE" altLang="de-DE" dirty="0" smtClean="0">
                <a:latin typeface="Times New Roman" pitchFamily="16" charset="0"/>
              </a:rPr>
              <a:t>#3 - Ist der Präprozessor </a:t>
            </a:r>
            <a:r>
              <a:rPr lang="de-DE" altLang="de-DE" smtClean="0">
                <a:latin typeface="Times New Roman" pitchFamily="16" charset="0"/>
              </a:rPr>
              <a:t>wirklich "böse"?  </a:t>
            </a:r>
            <a:r>
              <a:rPr lang="de-DE" altLang="de-DE" dirty="0" smtClean="0">
                <a:latin typeface="Times New Roman" pitchFamily="16" charset="0"/>
              </a:rPr>
              <a:t>Wieso?  Ist dies bei allen Sprachen der Fall?</a:t>
            </a:r>
          </a:p>
          <a:p>
            <a:r>
              <a:rPr lang="de-DE" altLang="de-DE" dirty="0" smtClean="0">
                <a:latin typeface="Times New Roman" pitchFamily="16" charset="0"/>
              </a:rPr>
              <a:t>	Präprozessor = Codegenerator.</a:t>
            </a:r>
          </a:p>
          <a:p>
            <a:r>
              <a:rPr lang="de-DE" altLang="de-DE" dirty="0" smtClean="0">
                <a:latin typeface="Times New Roman" pitchFamily="16" charset="0"/>
              </a:rPr>
              <a:t>	Gängiges Problem: Automatische Prozesse können sehr komplex werden und sind schwer zu debuggen (interagierende Regeln…)</a:t>
            </a:r>
          </a:p>
          <a:p>
            <a:endParaRPr lang="de-DE" altLang="de-DE" dirty="0" smtClean="0">
              <a:latin typeface="Times New Roman" pitchFamily="16" charset="0"/>
            </a:endParaRPr>
          </a:p>
          <a:p>
            <a:r>
              <a:rPr lang="de-DE" altLang="de-DE" dirty="0" smtClean="0">
                <a:latin typeface="Times New Roman" pitchFamily="16" charset="0"/>
              </a:rPr>
              <a:t>	Andere Sprachen: </a:t>
            </a:r>
          </a:p>
          <a:p>
            <a:r>
              <a:rPr lang="de-DE" altLang="de-DE" dirty="0" smtClean="0">
                <a:latin typeface="Times New Roman" pitchFamily="16" charset="0"/>
              </a:rPr>
              <a:t>	- LaTeX: OK (eigene Makros</a:t>
            </a:r>
            <a:r>
              <a:rPr lang="de-DE" altLang="de-DE" baseline="0" dirty="0" smtClean="0">
                <a:latin typeface="Times New Roman" pitchFamily="16" charset="0"/>
              </a:rPr>
              <a:t> in </a:t>
            </a:r>
            <a:r>
              <a:rPr lang="de-DE" altLang="de-DE" baseline="0" dirty="0" err="1" smtClean="0">
                <a:latin typeface="Times New Roman" pitchFamily="16" charset="0"/>
              </a:rPr>
              <a:t>TeX</a:t>
            </a:r>
            <a:r>
              <a:rPr lang="de-DE" altLang="de-DE" baseline="0" dirty="0" smtClean="0">
                <a:latin typeface="Times New Roman" pitchFamily="16" charset="0"/>
              </a:rPr>
              <a:t>/LaTeX: oft schwer zu debuggen)</a:t>
            </a:r>
          </a:p>
          <a:p>
            <a:r>
              <a:rPr lang="de-DE" altLang="de-DE" baseline="0" dirty="0" smtClean="0">
                <a:latin typeface="Times New Roman" pitchFamily="16" charset="0"/>
              </a:rPr>
              <a:t>	- PHP </a:t>
            </a:r>
            <a:r>
              <a:rPr lang="de-DE" altLang="de-DE" b="1" baseline="0" dirty="0" smtClean="0">
                <a:latin typeface="Times New Roman" pitchFamily="16" charset="0"/>
              </a:rPr>
              <a:t>ist</a:t>
            </a:r>
            <a:r>
              <a:rPr lang="de-DE" altLang="de-DE" b="0" baseline="0" dirty="0" smtClean="0">
                <a:latin typeface="Times New Roman" pitchFamily="16" charset="0"/>
              </a:rPr>
              <a:t> ein Präprozessor.</a:t>
            </a:r>
          </a:p>
          <a:p>
            <a:r>
              <a:rPr lang="de-DE" altLang="de-DE" b="0" baseline="0" dirty="0" smtClean="0">
                <a:latin typeface="Times New Roman" pitchFamily="16" charset="0"/>
              </a:rPr>
              <a:t> 	- C+</a:t>
            </a:r>
          </a:p>
          <a:p>
            <a:r>
              <a:rPr lang="de-DE" altLang="de-DE" b="0" baseline="0" dirty="0" smtClean="0">
                <a:latin typeface="Times New Roman" pitchFamily="16" charset="0"/>
              </a:rPr>
              <a:t>	- </a:t>
            </a:r>
            <a:r>
              <a:rPr lang="de-DE" altLang="de-DE" b="0" baseline="0" smtClean="0">
                <a:latin typeface="Times New Roman" pitchFamily="16" charset="0"/>
              </a:rPr>
              <a:t>VB.Net</a:t>
            </a:r>
            <a:endParaRPr lang="de-DE" altLang="de-DE" b="0" baseline="0" dirty="0" smtClean="0">
              <a:latin typeface="Times New Roman" pitchFamily="16" charset="0"/>
            </a:endParaRPr>
          </a:p>
          <a:p>
            <a:endParaRPr lang="de-DE" altLang="de-DE" b="0" baseline="0" dirty="0" smtClean="0">
              <a:latin typeface="Times New Roman" pitchFamily="16" charset="0"/>
            </a:endParaRPr>
          </a:p>
          <a:p>
            <a:r>
              <a:rPr lang="de-DE" altLang="de-DE" b="0" baseline="0" dirty="0" smtClean="0">
                <a:latin typeface="Times New Roman" pitchFamily="16" charset="0"/>
              </a:rPr>
              <a:t>#4 – Änderungen im Header</a:t>
            </a:r>
          </a:p>
          <a:p>
            <a:pPr marL="171450" indent="-171450">
              <a:buFontTx/>
              <a:buChar char="-"/>
            </a:pPr>
            <a:r>
              <a:rPr lang="en-US" b="1" baseline="0" dirty="0" err="1" smtClean="0">
                <a:sym typeface="Wingdings" panose="05000000000000000000" pitchFamily="2" charset="2"/>
              </a:rPr>
              <a:t>Implementierungen</a:t>
            </a:r>
            <a:r>
              <a:rPr lang="en-US" b="1" baseline="0" dirty="0" smtClean="0">
                <a:sym typeface="Wingdings" panose="05000000000000000000" pitchFamily="2" charset="2"/>
              </a:rPr>
              <a:t> </a:t>
            </a:r>
            <a:r>
              <a:rPr lang="en-US" b="1" baseline="0" dirty="0" err="1" smtClean="0">
                <a:sym typeface="Wingdings" panose="05000000000000000000" pitchFamily="2" charset="2"/>
              </a:rPr>
              <a:t>im</a:t>
            </a:r>
            <a:r>
              <a:rPr lang="en-US" b="1" baseline="0" dirty="0" smtClean="0">
                <a:sym typeface="Wingdings" panose="05000000000000000000" pitchFamily="2" charset="2"/>
              </a:rPr>
              <a:t> Header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sind</a:t>
            </a:r>
            <a:r>
              <a:rPr lang="en-US" baseline="0" dirty="0" smtClean="0">
                <a:sym typeface="Wingdings" panose="05000000000000000000" pitchFamily="2" charset="2"/>
              </a:rPr>
              <a:t> OK, </a:t>
            </a:r>
            <a:r>
              <a:rPr lang="en-US" baseline="0" dirty="0" err="1" smtClean="0">
                <a:sym typeface="Wingdings" panose="05000000000000000000" pitchFamily="2" charset="2"/>
              </a:rPr>
              <a:t>wenn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sie</a:t>
            </a:r>
            <a:r>
              <a:rPr lang="en-US" baseline="0" smtClean="0">
                <a:sym typeface="Wingdings" panose="05000000000000000000" pitchFamily="2" charset="2"/>
              </a:rPr>
              <a:t> "klein" </a:t>
            </a:r>
            <a:r>
              <a:rPr lang="en-US" baseline="0" dirty="0" err="1" smtClean="0">
                <a:sym typeface="Wingdings" panose="05000000000000000000" pitchFamily="2" charset="2"/>
              </a:rPr>
              <a:t>sind</a:t>
            </a:r>
            <a:r>
              <a:rPr lang="en-US" baseline="0" dirty="0" smtClean="0">
                <a:sym typeface="Wingdings" panose="05000000000000000000" pitchFamily="2" charset="2"/>
              </a:rPr>
              <a:t> und </a:t>
            </a:r>
            <a:r>
              <a:rPr lang="en-US" baseline="0" dirty="0" err="1" smtClean="0">
                <a:sym typeface="Wingdings" panose="05000000000000000000" pitchFamily="2" charset="2"/>
              </a:rPr>
              <a:t>sich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nicht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häufig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ändern</a:t>
            </a:r>
            <a:endParaRPr lang="en-US" baseline="0" dirty="0" smtClean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en-US" b="1" baseline="0" dirty="0" smtClean="0">
                <a:sym typeface="Wingdings" panose="05000000000000000000" pitchFamily="2" charset="2"/>
              </a:rPr>
              <a:t>Problem </a:t>
            </a:r>
            <a:r>
              <a:rPr lang="en-US" b="1" baseline="0" dirty="0" err="1" smtClean="0">
                <a:sym typeface="Wingdings" panose="05000000000000000000" pitchFamily="2" charset="2"/>
              </a:rPr>
              <a:t>bei</a:t>
            </a:r>
            <a:r>
              <a:rPr lang="en-US" b="1" baseline="0" dirty="0" smtClean="0">
                <a:sym typeface="Wingdings" panose="05000000000000000000" pitchFamily="2" charset="2"/>
              </a:rPr>
              <a:t> </a:t>
            </a:r>
            <a:r>
              <a:rPr lang="en-US" b="1" baseline="0" dirty="0" err="1" smtClean="0">
                <a:sym typeface="Wingdings" panose="05000000000000000000" pitchFamily="2" charset="2"/>
              </a:rPr>
              <a:t>Änderungen</a:t>
            </a:r>
            <a:r>
              <a:rPr lang="en-US" b="1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im</a:t>
            </a:r>
            <a:r>
              <a:rPr lang="en-US" baseline="0" dirty="0" smtClean="0">
                <a:sym typeface="Wingdings" panose="05000000000000000000" pitchFamily="2" charset="2"/>
              </a:rPr>
              <a:t> Header: </a:t>
            </a:r>
            <a:r>
              <a:rPr lang="en-US" baseline="0" dirty="0" err="1" smtClean="0">
                <a:sym typeface="Wingdings" panose="05000000000000000000" pitchFamily="2" charset="2"/>
              </a:rPr>
              <a:t>Alle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abhängigen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Impl-Dateien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müssen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neu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kompiliert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werden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0" lvl="0" indent="0">
              <a:buFontTx/>
              <a:buNone/>
            </a:pPr>
            <a:endParaRPr lang="en-US" baseline="0" smtClean="0">
              <a:sym typeface="Wingdings" panose="05000000000000000000" pitchFamily="2" charset="2"/>
            </a:endParaRPr>
          </a:p>
          <a:p>
            <a:pPr marL="0" lvl="0" indent="0">
              <a:buFontTx/>
              <a:buNone/>
            </a:pPr>
            <a:r>
              <a:rPr lang="en-US" baseline="0" smtClean="0">
                <a:sym typeface="Wingdings" panose="05000000000000000000" pitchFamily="2" charset="2"/>
              </a:rPr>
              <a:t>#5 – Doku wo?</a:t>
            </a:r>
          </a:p>
          <a:p>
            <a:pPr marL="171450" lvl="0" indent="-171450">
              <a:buFontTx/>
              <a:buChar char="-"/>
            </a:pPr>
            <a:r>
              <a:rPr lang="en-US" baseline="0" smtClean="0">
                <a:sym typeface="Wingdings" panose="05000000000000000000" pitchFamily="2" charset="2"/>
              </a:rPr>
              <a:t>Das ist keine nebensächlich Frage.</a:t>
            </a: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Header</a:t>
            </a:r>
            <a:r>
              <a:rPr lang="en-US" b="0" baseline="0" smtClean="0">
                <a:sym typeface="Wingdings" panose="05000000000000000000" pitchFamily="2" charset="2"/>
              </a:rPr>
              <a:t>: Das ist das, was man seinen "Kunden" an die Hand gibt, daher sollte dort auch die Doku stehen</a:t>
            </a: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cpp</a:t>
            </a:r>
            <a:r>
              <a:rPr lang="en-US" b="0" baseline="0" smtClean="0">
                <a:sym typeface="Wingdings" panose="05000000000000000000" pitchFamily="2" charset="2"/>
              </a:rPr>
              <a:t>: Wenn die Dokumentation im Header verändert wird, müssen alle abhängigen cpp-Dateien neu kompiliert werden.</a:t>
            </a:r>
            <a:endParaRPr lang="en-US" b="1" baseline="0" dirty="0" smtClean="0">
              <a:sym typeface="Wingdings" panose="05000000000000000000" pitchFamily="2" charset="2"/>
            </a:endParaRPr>
          </a:p>
          <a:p>
            <a:endParaRPr lang="de-DE" altLang="de-DE" b="0" baseline="0" dirty="0" smtClean="0">
              <a:latin typeface="Times New Roman" pitchFamily="16" charset="0"/>
            </a:endParaRPr>
          </a:p>
        </p:txBody>
      </p:sp>
      <p:sp>
        <p:nvSpPr>
          <p:cNvPr id="3174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174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175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EA7D0547-DD5F-4A16-BEA9-EDF4044CD78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46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51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Compact overviews: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https://stackoverflow.com/questions/318398/why-does-c-compilation-take-so-long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https://stackoverflow.com/questions/2095277/difference-bettwen-c-and-java-compilation-process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56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 smtClean="0"/>
              <a:t>Odeint</a:t>
            </a:r>
            <a:r>
              <a:rPr lang="en-US" b="0" dirty="0" smtClean="0"/>
              <a:t>: library for solving </a:t>
            </a:r>
            <a:r>
              <a:rPr lang="en-US" b="0" smtClean="0"/>
              <a:t>initial-value</a:t>
            </a:r>
            <a:r>
              <a:rPr lang="en-US" b="0" baseline="0" smtClean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63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Heap hält Daten beliebig lange</a:t>
            </a:r>
          </a:p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Heap</a:t>
            </a:r>
            <a:r>
              <a:rPr lang="de-DE" altLang="de-DE" baseline="0" dirty="0" smtClean="0">
                <a:latin typeface="Times New Roman" pitchFamily="16" charset="0"/>
              </a:rPr>
              <a:t> ist beliebig groß</a:t>
            </a:r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67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051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 smtClean="0">
                <a:latin typeface="Times New Roman" pitchFamily="16" charset="0"/>
              </a:rPr>
              <a:t>Default-Initialisierung ist bei </a:t>
            </a:r>
            <a:r>
              <a:rPr lang="de-DE" altLang="de-DE" dirty="0" err="1" smtClean="0">
                <a:latin typeface="Times New Roman" pitchFamily="16" charset="0"/>
              </a:rPr>
              <a:t>gcc</a:t>
            </a:r>
            <a:r>
              <a:rPr lang="de-DE" altLang="de-DE" dirty="0" smtClean="0">
                <a:latin typeface="Times New Roman" pitchFamily="16" charset="0"/>
              </a:rPr>
              <a:t> netterweise 0 und gibt die </a:t>
            </a:r>
            <a:r>
              <a:rPr lang="de-DE" altLang="de-DE" smtClean="0">
                <a:latin typeface="Times New Roman" pitchFamily="16" charset="0"/>
              </a:rPr>
              <a:t>Warnung "uninitialized"</a:t>
            </a:r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70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Vereinfacht die Übergabe an Funktionen</a:t>
            </a:r>
          </a:p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Speicherplatzreduktion</a:t>
            </a:r>
          </a:p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In Java: Übergabe per Reference</a:t>
            </a:r>
          </a:p>
        </p:txBody>
      </p:sp>
      <p:sp>
        <p:nvSpPr>
          <p:cNvPr id="522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22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22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F8A5734-C84D-4F57-B3B3-603B6A69C1B6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72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Vermeidet</a:t>
            </a:r>
            <a:r>
              <a:rPr lang="de-DE" altLang="de-DE" baseline="0" dirty="0" smtClean="0">
                <a:latin typeface="Times New Roman" pitchFamily="16" charset="0"/>
              </a:rPr>
              <a:t> Programmierfehler (Überschreiben von Funktionsparametern…)</a:t>
            </a:r>
          </a:p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Macht</a:t>
            </a:r>
            <a:r>
              <a:rPr lang="de-DE" altLang="de-DE" baseline="0" dirty="0" smtClean="0">
                <a:latin typeface="Times New Roman" pitchFamily="16" charset="0"/>
              </a:rPr>
              <a:t> Absicht des Programmierers klar -&gt; Dokumentation</a:t>
            </a:r>
          </a:p>
          <a:p>
            <a:pPr marL="171450" indent="-171450">
              <a:buFontTx/>
              <a:buChar char="-"/>
            </a:pPr>
            <a:r>
              <a:rPr lang="de-DE" altLang="de-DE" baseline="0" dirty="0" smtClean="0">
                <a:latin typeface="Times New Roman" pitchFamily="16" charset="0"/>
              </a:rPr>
              <a:t>Kann ich einer bestimmten Funktion gefahrlos mein Objekt übergeben und weiß, dass es nicht verändert wird?</a:t>
            </a:r>
          </a:p>
          <a:p>
            <a:pPr marL="171450" indent="-171450">
              <a:buFontTx/>
              <a:buChar char="-"/>
            </a:pPr>
            <a:endParaRPr lang="de-DE" altLang="de-DE" baseline="0" dirty="0" smtClean="0">
              <a:latin typeface="Times New Roman" pitchFamily="16" charset="0"/>
            </a:endParaRPr>
          </a:p>
          <a:p>
            <a:pPr marL="171450" indent="-171450">
              <a:buFontTx/>
              <a:buChar char="-"/>
            </a:pPr>
            <a:r>
              <a:rPr lang="de-DE" altLang="de-DE" b="1" baseline="0" dirty="0" smtClean="0">
                <a:latin typeface="Times New Roman" pitchFamily="16" charset="0"/>
              </a:rPr>
              <a:t>Java</a:t>
            </a:r>
            <a:br>
              <a:rPr lang="de-DE" altLang="de-DE" b="1" baseline="0" dirty="0" smtClean="0">
                <a:latin typeface="Times New Roman" pitchFamily="16" charset="0"/>
              </a:rPr>
            </a:br>
            <a:r>
              <a:rPr lang="de-DE" altLang="de-DE" b="1" baseline="0" dirty="0" smtClean="0">
                <a:latin typeface="Times New Roman" pitchFamily="16" charset="0"/>
              </a:rPr>
              <a:t>    </a:t>
            </a:r>
            <a:r>
              <a:rPr lang="de-DE" altLang="de-DE" b="0" baseline="0" dirty="0" smtClean="0">
                <a:latin typeface="Times New Roman" pitchFamily="16" charset="0"/>
              </a:rPr>
              <a:t>Keine neue </a:t>
            </a:r>
            <a:r>
              <a:rPr lang="de-DE" altLang="de-DE" b="1" baseline="0" dirty="0" smtClean="0">
                <a:latin typeface="Times New Roman" pitchFamily="16" charset="0"/>
              </a:rPr>
              <a:t>Zuweisung</a:t>
            </a:r>
            <a:r>
              <a:rPr lang="de-DE" altLang="de-DE" b="0" baseline="0" dirty="0" smtClean="0">
                <a:latin typeface="Times New Roman" pitchFamily="16" charset="0"/>
              </a:rPr>
              <a:t> möglich, Manipulationen am </a:t>
            </a:r>
            <a:r>
              <a:rPr lang="de-DE" altLang="de-DE" b="1" baseline="0" dirty="0" smtClean="0">
                <a:latin typeface="Times New Roman" pitchFamily="16" charset="0"/>
              </a:rPr>
              <a:t>Zustand</a:t>
            </a:r>
            <a:r>
              <a:rPr lang="de-DE" altLang="de-DE" b="0" baseline="0" dirty="0" smtClean="0">
                <a:latin typeface="Times New Roman" pitchFamily="16" charset="0"/>
              </a:rPr>
              <a:t> sind </a:t>
            </a:r>
            <a:r>
              <a:rPr lang="de-DE" altLang="de-DE" b="1" baseline="0" dirty="0" smtClean="0">
                <a:latin typeface="Times New Roman" pitchFamily="16" charset="0"/>
              </a:rPr>
              <a:t>möglich</a:t>
            </a:r>
            <a:r>
              <a:rPr lang="de-DE" altLang="de-DE" b="0" baseline="0" dirty="0" smtClean="0">
                <a:latin typeface="Times New Roman" pitchFamily="16" charset="0"/>
              </a:rPr>
              <a:t>.    </a:t>
            </a:r>
            <a:endParaRPr lang="de-DE" altLang="de-DE" b="1" baseline="0" dirty="0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endParaRPr lang="de-DE" altLang="de-DE" dirty="0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dirty="0" smtClean="0">
                <a:latin typeface="Times New Roman" pitchFamily="16" charset="0"/>
              </a:rPr>
              <a:t>Position</a:t>
            </a:r>
            <a:r>
              <a:rPr lang="de-DE" altLang="de-DE" baseline="0" dirty="0" smtClean="0">
                <a:latin typeface="Times New Roman" pitchFamily="16" charset="0"/>
              </a:rPr>
              <a:t> des *: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altLang="de-DE" baseline="0" dirty="0" smtClean="0">
                <a:latin typeface="Times New Roman" pitchFamily="16" charset="0"/>
              </a:rPr>
              <a:t>Kein syntaktischer Unterschied, jedoch bindet der * in folgendem Code nur an die </a:t>
            </a:r>
            <a:r>
              <a:rPr lang="de-DE" altLang="de-DE" i="1" baseline="0" dirty="0" smtClean="0">
                <a:latin typeface="Times New Roman" pitchFamily="16" charset="0"/>
              </a:rPr>
              <a:t>erste Variable</a:t>
            </a:r>
            <a:r>
              <a:rPr lang="de-DE" altLang="de-DE" i="0" baseline="0" dirty="0" smtClean="0">
                <a:latin typeface="Times New Roman" pitchFamily="16" charset="0"/>
              </a:rPr>
              <a:t>; die weiteren Variablen sind vom Typ </a:t>
            </a:r>
            <a:r>
              <a:rPr lang="de-DE" altLang="de-DE" i="1" baseline="0" dirty="0" smtClean="0">
                <a:latin typeface="Times New Roman" pitchFamily="16" charset="0"/>
              </a:rPr>
              <a:t>int.</a:t>
            </a:r>
            <a:br>
              <a:rPr lang="de-DE" altLang="de-DE" i="1" baseline="0" dirty="0" smtClean="0">
                <a:latin typeface="Times New Roman" pitchFamily="16" charset="0"/>
              </a:rPr>
            </a:br>
            <a:r>
              <a:rPr lang="de-DE" altLang="de-DE" i="0" baseline="0" dirty="0" err="1" smtClean="0">
                <a:latin typeface="Times New Roman" pitchFamily="16" charset="0"/>
              </a:rPr>
              <a:t>int</a:t>
            </a:r>
            <a:r>
              <a:rPr lang="de-DE" altLang="de-DE" i="0" baseline="0" dirty="0" smtClean="0">
                <a:latin typeface="Times New Roman" pitchFamily="16" charset="0"/>
              </a:rPr>
              <a:t> *iP1, iP2, iP3;</a:t>
            </a:r>
            <a:endParaRPr lang="de-DE" altLang="de-DE" i="0" dirty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87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69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Links: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http://de.wikipedia.org/wiki/Geschichte_der_Programmiersprachen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Erstes Programm: 1842, Ada Lovelace für Analytical</a:t>
            </a:r>
            <a:r>
              <a:rPr lang="de-DE" baseline="0" dirty="0" smtClean="0"/>
              <a:t> Engine von Charles Babbage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Simula</a:t>
            </a:r>
            <a:r>
              <a:rPr lang="de-DE" dirty="0" smtClean="0"/>
              <a:t> 67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Klassenkonzept</a:t>
            </a:r>
            <a:r>
              <a:rPr lang="de-DE" baseline="0" dirty="0" smtClean="0"/>
              <a:t>, um Parameterdschungel zu entgehen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BCPL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1967, MIT, Martin Richards, einfach zu erlernende Sprache/Pioniersprache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nur ein Typ: Wort -&gt;</a:t>
            </a:r>
            <a:r>
              <a:rPr lang="de-DE" baseline="0" dirty="0" smtClean="0"/>
              <a:t> muss interpretiert werden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neue Idee: Zwischen-/Objektcode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eingesetzt zur Implementierung von </a:t>
            </a:r>
            <a:r>
              <a:rPr lang="de-DE" baseline="0" dirty="0" err="1" smtClean="0"/>
              <a:t>AmigaOS</a:t>
            </a:r>
            <a:endParaRPr lang="de-DE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B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1969, Ken Thompson, Dennis </a:t>
            </a:r>
            <a:r>
              <a:rPr lang="de-DE" baseline="0" dirty="0" err="1" smtClean="0"/>
              <a:t>Ritchie</a:t>
            </a:r>
            <a:endParaRPr lang="de-DE" baseline="0" dirty="0" smtClean="0"/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interpretierter Zwischencode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manche Programme lassen sich tatsächlich mit C-Compiler übersetzen (Traditional Mode)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C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Standards: C89/C90, C95, C99, C11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1969-1973: Dennis </a:t>
            </a:r>
            <a:r>
              <a:rPr lang="de-DE" dirty="0" err="1" smtClean="0"/>
              <a:t>Ritchie</a:t>
            </a:r>
            <a:r>
              <a:rPr lang="de-DE" dirty="0" smtClean="0"/>
              <a:t>, Entwicklung von Unix (neu</a:t>
            </a:r>
            <a:r>
              <a:rPr lang="de-DE" baseline="0" dirty="0" smtClean="0"/>
              <a:t> implementiert in C im Jahr 1973)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1978: </a:t>
            </a:r>
            <a:r>
              <a:rPr lang="de-DE" baseline="0" dirty="0" err="1" smtClean="0"/>
              <a:t>Kernighan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Ritchie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unsigned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long</a:t>
            </a:r>
            <a:r>
              <a:rPr lang="de-DE" baseline="0" dirty="0" smtClean="0"/>
              <a:t>/</a:t>
            </a:r>
            <a:r>
              <a:rPr lang="de-DE" baseline="0" dirty="0" err="1" smtClean="0"/>
              <a:t>int</a:t>
            </a:r>
            <a:r>
              <a:rPr lang="de-DE" baseline="0" dirty="0" smtClean="0"/>
              <a:t>, &lt;</a:t>
            </a:r>
            <a:r>
              <a:rPr lang="de-DE" baseline="0" dirty="0" err="1" smtClean="0"/>
              <a:t>stdio.h</a:t>
            </a:r>
            <a:r>
              <a:rPr lang="de-DE" baseline="0" dirty="0" smtClean="0"/>
              <a:t>&gt;)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1983-1989: Standardisierung durch ANSI; 1990: ISO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C++ 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Bjarne </a:t>
            </a:r>
            <a:r>
              <a:rPr lang="de-DE" baseline="0" dirty="0" err="1" smtClean="0"/>
              <a:t>Stroustroup</a:t>
            </a:r>
            <a:r>
              <a:rPr lang="de-DE" baseline="0" dirty="0" smtClean="0"/>
              <a:t>: 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 err="1" smtClean="0"/>
              <a:t>Simula</a:t>
            </a:r>
            <a:r>
              <a:rPr lang="de-DE" baseline="0" dirty="0" smtClean="0"/>
              <a:t> 2 gut zu programmieren, jedoch nicht für hocheffizienten Code geeignet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BCPL: effizient, jedoch nicht für größere Projekte geeignet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C: weit verbreitet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err="1" smtClean="0"/>
              <a:t>Erweiterugen</a:t>
            </a:r>
            <a:r>
              <a:rPr lang="de-DE" baseline="0" dirty="0" smtClean="0"/>
              <a:t>: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Klassenkonzept (Simula-67) -&gt; </a:t>
            </a:r>
            <a:r>
              <a:rPr lang="de-DE" i="1" baseline="0" dirty="0" smtClean="0"/>
              <a:t>C </a:t>
            </a:r>
            <a:r>
              <a:rPr lang="de-DE" i="1" baseline="0" dirty="0" err="1" smtClean="0"/>
              <a:t>with</a:t>
            </a:r>
            <a:r>
              <a:rPr lang="de-DE" i="1" baseline="0" dirty="0" smtClean="0"/>
              <a:t> </a:t>
            </a:r>
            <a:r>
              <a:rPr lang="de-DE" i="1" baseline="0" dirty="0" err="1" smtClean="0"/>
              <a:t>Classes</a:t>
            </a:r>
            <a:r>
              <a:rPr lang="de-DE" i="0" baseline="0" dirty="0" smtClean="0"/>
              <a:t> (ab 1983: </a:t>
            </a:r>
            <a:r>
              <a:rPr lang="de-DE" i="1" baseline="0" dirty="0" smtClean="0"/>
              <a:t>C++</a:t>
            </a:r>
            <a:r>
              <a:rPr lang="de-DE" i="0" baseline="0" dirty="0" smtClean="0"/>
              <a:t>)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i="0" baseline="0" dirty="0" smtClean="0"/>
              <a:t>1983: Überladen von Funktionen und Operatoren, Referenzen, Konstanten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i="0" baseline="0" dirty="0" smtClean="0"/>
              <a:t>1985: Mehrfachvererbung, abstrakte Klassen, statische/konstante Funktionen, </a:t>
            </a:r>
            <a:r>
              <a:rPr lang="de-DE" i="1" baseline="0" dirty="0" err="1" smtClean="0"/>
              <a:t>protected</a:t>
            </a:r>
            <a:endParaRPr lang="de-DE" baseline="0" dirty="0" smtClean="0"/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Erster Compiler: </a:t>
            </a:r>
            <a:r>
              <a:rPr lang="de-DE" i="1" baseline="0" dirty="0" err="1" smtClean="0"/>
              <a:t>cfront</a:t>
            </a:r>
            <a:r>
              <a:rPr lang="de-DE" i="0" baseline="0" dirty="0" smtClean="0"/>
              <a:t> generiert C++-Code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i="0" baseline="0" dirty="0" smtClean="0"/>
              <a:t>Seit C++11: </a:t>
            </a:r>
            <a:r>
              <a:rPr lang="de-DE" i="0" baseline="0" dirty="0" err="1" smtClean="0"/>
              <a:t>foreach</a:t>
            </a:r>
            <a:r>
              <a:rPr lang="de-DE" i="0" baseline="0" dirty="0" smtClean="0"/>
              <a:t>, automatische Typableitung (</a:t>
            </a:r>
            <a:r>
              <a:rPr lang="de-DE" i="1" baseline="0" dirty="0" err="1" smtClean="0"/>
              <a:t>auto</a:t>
            </a:r>
            <a:r>
              <a:rPr lang="de-DE" i="0" baseline="0" dirty="0" smtClean="0"/>
              <a:t>), </a:t>
            </a:r>
            <a:r>
              <a:rPr lang="de-DE" i="0" baseline="0" dirty="0" err="1" smtClean="0"/>
              <a:t>Compilezeitchecks</a:t>
            </a:r>
            <a:r>
              <a:rPr lang="de-DE" i="0" baseline="0" dirty="0" smtClean="0"/>
              <a:t> (</a:t>
            </a:r>
            <a:r>
              <a:rPr lang="de-DE" i="1" baseline="0" dirty="0" err="1" smtClean="0"/>
              <a:t>static</a:t>
            </a:r>
            <a:r>
              <a:rPr lang="de-DE" i="1" baseline="0" dirty="0" smtClean="0"/>
              <a:t> </a:t>
            </a:r>
            <a:r>
              <a:rPr lang="de-DE" i="1" baseline="0" dirty="0" err="1" smtClean="0"/>
              <a:t>asserts</a:t>
            </a:r>
            <a:r>
              <a:rPr lang="de-DE" i="0" baseline="0" dirty="0" smtClean="0"/>
              <a:t>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Java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1991/1992,</a:t>
            </a:r>
            <a:r>
              <a:rPr lang="de-DE" baseline="0" dirty="0" smtClean="0"/>
              <a:t> SUN, James </a:t>
            </a:r>
            <a:r>
              <a:rPr lang="de-DE" baseline="0" dirty="0" err="1" smtClean="0"/>
              <a:t>Gosling</a:t>
            </a:r>
            <a:r>
              <a:rPr lang="de-DE" baseline="0" dirty="0" smtClean="0"/>
              <a:t> et al.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Ursprünglicher Name: </a:t>
            </a:r>
            <a:r>
              <a:rPr lang="de-DE" baseline="0" dirty="0" err="1" smtClean="0"/>
              <a:t>Oak</a:t>
            </a:r>
            <a:r>
              <a:rPr lang="de-DE" baseline="0" dirty="0" smtClean="0"/>
              <a:t> (Eiche vor </a:t>
            </a:r>
            <a:r>
              <a:rPr lang="de-DE" baseline="0" dirty="0" err="1" smtClean="0"/>
              <a:t>Goslings</a:t>
            </a:r>
            <a:r>
              <a:rPr lang="de-DE" baseline="0" dirty="0" smtClean="0"/>
              <a:t> Fenster)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756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Tx/>
              <a:buNone/>
            </a:pPr>
            <a:r>
              <a:rPr lang="de-DE" altLang="de-DE" i="0" dirty="0" err="1" smtClean="0">
                <a:latin typeface="Times New Roman" pitchFamily="16" charset="0"/>
              </a:rPr>
              <a:t>Asterisk</a:t>
            </a:r>
            <a:r>
              <a:rPr lang="de-DE" altLang="de-DE" i="0" dirty="0" smtClean="0">
                <a:latin typeface="Times New Roman" pitchFamily="16" charset="0"/>
              </a:rPr>
              <a:t>: (i) Als Teil des </a:t>
            </a:r>
            <a:r>
              <a:rPr lang="de-DE" altLang="de-DE" b="1" i="0" dirty="0" smtClean="0">
                <a:latin typeface="Times New Roman" pitchFamily="16" charset="0"/>
              </a:rPr>
              <a:t>Typs</a:t>
            </a:r>
            <a:r>
              <a:rPr lang="de-DE" altLang="de-DE" i="0" dirty="0" smtClean="0">
                <a:latin typeface="Times New Roman" pitchFamily="16" charset="0"/>
              </a:rPr>
              <a:t> bei Pointern, (ii) Als </a:t>
            </a:r>
            <a:r>
              <a:rPr lang="de-DE" altLang="de-DE" i="0" dirty="0" err="1" smtClean="0">
                <a:latin typeface="Times New Roman" pitchFamily="16" charset="0"/>
              </a:rPr>
              <a:t>Dereferenzierungs</a:t>
            </a:r>
            <a:r>
              <a:rPr lang="de-DE" altLang="de-DE" b="1" i="0" dirty="0" err="1" smtClean="0">
                <a:latin typeface="Times New Roman" pitchFamily="16" charset="0"/>
              </a:rPr>
              <a:t>operator</a:t>
            </a:r>
            <a:endParaRPr lang="de-DE" altLang="de-DE" b="1" i="0" dirty="0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i="0" dirty="0" err="1" smtClean="0">
                <a:latin typeface="Times New Roman" pitchFamily="16" charset="0"/>
              </a:rPr>
              <a:t>Ampersand</a:t>
            </a:r>
            <a:r>
              <a:rPr lang="de-DE" altLang="de-DE" i="0" dirty="0" smtClean="0">
                <a:latin typeface="Times New Roman" pitchFamily="16" charset="0"/>
              </a:rPr>
              <a:t>: (i) Als Teil des </a:t>
            </a:r>
            <a:r>
              <a:rPr lang="de-DE" altLang="de-DE" b="1" i="0" dirty="0" smtClean="0">
                <a:latin typeface="Times New Roman" pitchFamily="16" charset="0"/>
              </a:rPr>
              <a:t>Typs</a:t>
            </a:r>
            <a:r>
              <a:rPr lang="de-DE" altLang="de-DE" i="0" dirty="0" smtClean="0">
                <a:latin typeface="Times New Roman" pitchFamily="16" charset="0"/>
              </a:rPr>
              <a:t> bei</a:t>
            </a:r>
            <a:r>
              <a:rPr lang="de-DE" altLang="de-DE" i="0" baseline="0" dirty="0" smtClean="0">
                <a:latin typeface="Times New Roman" pitchFamily="16" charset="0"/>
              </a:rPr>
              <a:t> Referenzen, (ii) Als Adress</a:t>
            </a:r>
            <a:r>
              <a:rPr lang="de-DE" altLang="de-DE" b="1" i="0" baseline="0" dirty="0" smtClean="0">
                <a:latin typeface="Times New Roman" pitchFamily="16" charset="0"/>
              </a:rPr>
              <a:t>operator</a:t>
            </a:r>
            <a:endParaRPr lang="de-DE" altLang="de-DE" b="1" i="0" dirty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89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750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 smtClean="0">
                <a:latin typeface="Times New Roman" pitchFamily="16" charset="0"/>
              </a:rPr>
              <a:t>#1 Sinnvoll:</a:t>
            </a:r>
          </a:p>
          <a:p>
            <a:pPr marL="171450" indent="-171450">
              <a:buFontTx/>
              <a:buChar char="-"/>
            </a:pPr>
            <a:r>
              <a:rPr lang="de-DE" altLang="de-DE" baseline="0" dirty="0" smtClean="0">
                <a:latin typeface="Times New Roman" pitchFamily="16" charset="0"/>
              </a:rPr>
              <a:t>Designabsicht ist klar </a:t>
            </a:r>
            <a:r>
              <a:rPr lang="de-DE" altLang="de-DE" baseline="0" smtClean="0">
                <a:latin typeface="Times New Roman" pitchFamily="16" charset="0"/>
              </a:rPr>
              <a:t>-&gt; "Const Correctness"</a:t>
            </a:r>
            <a:endParaRPr lang="de-DE" altLang="de-DE" baseline="0" dirty="0" smtClean="0">
              <a:latin typeface="Times New Roman" pitchFamily="16" charset="0"/>
            </a:endParaRPr>
          </a:p>
          <a:p>
            <a:pPr marL="171450" indent="-171450">
              <a:buFontTx/>
              <a:buChar char="-"/>
            </a:pPr>
            <a:r>
              <a:rPr lang="de-DE" altLang="de-DE" baseline="0" dirty="0" smtClean="0">
                <a:latin typeface="Times New Roman" pitchFamily="16" charset="0"/>
              </a:rPr>
              <a:t>vermeidet Programmierfehler</a:t>
            </a:r>
          </a:p>
          <a:p>
            <a:pPr marL="171450" indent="-171450">
              <a:buFontTx/>
              <a:buChar char="-"/>
            </a:pPr>
            <a:endParaRPr lang="de-DE" altLang="de-DE" dirty="0" smtClean="0">
              <a:latin typeface="Times New Roman" pitchFamily="16" charset="0"/>
            </a:endParaRPr>
          </a:p>
          <a:p>
            <a:r>
              <a:rPr lang="de-DE" altLang="de-DE" dirty="0" smtClean="0">
                <a:latin typeface="Times New Roman" pitchFamily="16" charset="0"/>
              </a:rPr>
              <a:t>#2 Nicht möglich:</a:t>
            </a:r>
          </a:p>
          <a:p>
            <a:r>
              <a:rPr lang="de-DE" altLang="de-DE" dirty="0" smtClean="0">
                <a:latin typeface="Times New Roman" pitchFamily="16" charset="0"/>
              </a:rPr>
              <a:t>	-</a:t>
            </a:r>
            <a:r>
              <a:rPr lang="de-DE" altLang="de-DE" baseline="0" dirty="0" smtClean="0">
                <a:latin typeface="Times New Roman" pitchFamily="16" charset="0"/>
              </a:rPr>
              <a:t> erlaube NULL als Parameterwert (nicht möglich bei Referenzen)</a:t>
            </a:r>
          </a:p>
          <a:p>
            <a:r>
              <a:rPr lang="de-DE" altLang="de-DE" baseline="0" dirty="0" smtClean="0">
                <a:latin typeface="Times New Roman" pitchFamily="16" charset="0"/>
              </a:rPr>
              <a:t>	- Manipulation am Objekt gewünscht</a:t>
            </a:r>
          </a:p>
          <a:p>
            <a:endParaRPr lang="de-DE" altLang="de-DE" dirty="0" smtClean="0">
              <a:latin typeface="Times New Roman" pitchFamily="16" charset="0"/>
            </a:endParaRPr>
          </a:p>
          <a:p>
            <a:r>
              <a:rPr lang="de-DE" altLang="de-DE" dirty="0" smtClean="0">
                <a:latin typeface="Times New Roman" pitchFamily="16" charset="0"/>
              </a:rPr>
              <a:t>#3 Initialisierungsliste:</a:t>
            </a:r>
          </a:p>
          <a:p>
            <a:r>
              <a:rPr lang="de-DE" altLang="de-DE" dirty="0" smtClean="0">
                <a:latin typeface="Times New Roman" pitchFamily="16" charset="0"/>
              </a:rPr>
              <a:t>MUSS bei</a:t>
            </a:r>
          </a:p>
          <a:p>
            <a:r>
              <a:rPr lang="de-DE" altLang="de-DE" dirty="0" smtClean="0">
                <a:latin typeface="Times New Roman" pitchFamily="16" charset="0"/>
              </a:rPr>
              <a:t>	- Elternklasse mit Nicht-</a:t>
            </a:r>
            <a:r>
              <a:rPr lang="de-DE" altLang="de-DE" dirty="0" err="1" smtClean="0">
                <a:latin typeface="Times New Roman" pitchFamily="16" charset="0"/>
              </a:rPr>
              <a:t>Defaultkonstruktor</a:t>
            </a:r>
            <a:endParaRPr lang="de-DE" altLang="de-DE" dirty="0" smtClean="0">
              <a:latin typeface="Times New Roman" pitchFamily="16" charset="0"/>
            </a:endParaRPr>
          </a:p>
          <a:p>
            <a:r>
              <a:rPr lang="de-DE" altLang="de-DE" dirty="0" smtClean="0">
                <a:latin typeface="Times New Roman" pitchFamily="16" charset="0"/>
              </a:rPr>
              <a:t>	- Referenzen, Konstanten können nur dort initialisiert werden</a:t>
            </a:r>
          </a:p>
        </p:txBody>
      </p:sp>
      <p:sp>
        <p:nvSpPr>
          <p:cNvPr id="542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42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42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233EF0D3-13FD-4CCA-BC0F-8A402A983A05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371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107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Notizen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An</a:t>
            </a:r>
            <a:r>
              <a:rPr lang="en-US" baseline="0" smtClean="0"/>
              <a:t> dieser Stelle gehen wir sogar weg von const &amp; hin zu ConstPersonPtr.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Es wäre aber auch möglich, die Referenz mittels *-operators zu extrahieren.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28600" indent="-228600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28600" indent="-228600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Mögliche Lösung: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A34E3D71-B836-4D7C-A208-A1ABA1F793F2}" type="slidenum">
              <a:rPr lang="en-US" smtClean="0"/>
              <a:pPr>
                <a:defRPr/>
              </a:pPr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657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129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Anmerkungen</a:t>
            </a:r>
            <a:r>
              <a:rPr lang="en-US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Bei</a:t>
            </a:r>
            <a:r>
              <a:rPr lang="en-US" dirty="0" smtClean="0"/>
              <a:t> der </a:t>
            </a:r>
            <a:r>
              <a:rPr lang="en-US" dirty="0" err="1" smtClean="0"/>
              <a:t>Erzeugung</a:t>
            </a:r>
            <a:r>
              <a:rPr lang="en-US" dirty="0" smtClean="0"/>
              <a:t> von </a:t>
            </a:r>
            <a:r>
              <a:rPr lang="en-US" dirty="0" err="1" smtClean="0"/>
              <a:t>baseFromChild</a:t>
            </a:r>
            <a:r>
              <a:rPr lang="en-US" dirty="0" smtClean="0"/>
              <a:t> </a:t>
            </a:r>
            <a:r>
              <a:rPr lang="en-US" dirty="0" err="1" smtClean="0"/>
              <a:t>wird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derjenige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Teil</a:t>
            </a:r>
            <a:r>
              <a:rPr lang="en-US" baseline="0" dirty="0" smtClean="0"/>
              <a:t> des </a:t>
            </a:r>
            <a:r>
              <a:rPr lang="en-US" baseline="0" dirty="0" err="1" smtClean="0"/>
              <a:t>anonymen</a:t>
            </a:r>
            <a:r>
              <a:rPr lang="en-US" baseline="0" dirty="0" smtClean="0"/>
              <a:t> </a:t>
            </a:r>
            <a:r>
              <a:rPr lang="en-US" baseline="0" err="1" smtClean="0"/>
              <a:t>Objekts</a:t>
            </a:r>
            <a:r>
              <a:rPr lang="en-US" baseline="0" smtClean="0"/>
              <a:t> "Child()" </a:t>
            </a:r>
            <a:r>
              <a:rPr lang="en-US" baseline="0" dirty="0" err="1" smtClean="0"/>
              <a:t>kopiert</a:t>
            </a:r>
            <a:r>
              <a:rPr lang="en-US" baseline="0" dirty="0" smtClean="0"/>
              <a:t>, der </a:t>
            </a:r>
            <a:r>
              <a:rPr lang="en-US" baseline="0" dirty="0" err="1" smtClean="0"/>
              <a:t>zu</a:t>
            </a:r>
            <a:r>
              <a:rPr lang="en-US" baseline="0" dirty="0" smtClean="0"/>
              <a:t> Base </a:t>
            </a:r>
            <a:r>
              <a:rPr lang="en-US" baseline="0" dirty="0" err="1" smtClean="0"/>
              <a:t>gehört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Beim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Aufruf</a:t>
            </a:r>
            <a:r>
              <a:rPr lang="en-US" baseline="0" dirty="0" smtClean="0"/>
              <a:t> der </a:t>
            </a:r>
            <a:r>
              <a:rPr lang="en-US" baseline="0" dirty="0" err="1" smtClean="0"/>
              <a:t>Funktion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doPrint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passiert</a:t>
            </a:r>
            <a:r>
              <a:rPr lang="en-US" baseline="0" dirty="0" smtClean="0"/>
              <a:t> das </a:t>
            </a:r>
            <a:r>
              <a:rPr lang="en-US" baseline="0" dirty="0" err="1" smtClean="0"/>
              <a:t>Gleiche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 smtClean="0">
                <a:latin typeface="Times New Roman" pitchFamily="16" charset="0"/>
              </a:rPr>
              <a:t>#1 Vorteile der Polymorphie</a:t>
            </a:r>
          </a:p>
          <a:p>
            <a:r>
              <a:rPr lang="de-DE" altLang="de-DE" dirty="0" smtClean="0">
                <a:latin typeface="Times New Roman" pitchFamily="16" charset="0"/>
              </a:rPr>
              <a:t>	- Abschottung der Komponenten voneinander (Separation </a:t>
            </a:r>
            <a:r>
              <a:rPr lang="de-DE" altLang="de-DE" dirty="0" err="1" smtClean="0">
                <a:latin typeface="Times New Roman" pitchFamily="16" charset="0"/>
              </a:rPr>
              <a:t>of</a:t>
            </a:r>
            <a:r>
              <a:rPr lang="de-DE" altLang="de-DE" dirty="0" smtClean="0">
                <a:latin typeface="Times New Roman" pitchFamily="16" charset="0"/>
              </a:rPr>
              <a:t> </a:t>
            </a:r>
            <a:r>
              <a:rPr lang="de-DE" altLang="de-DE" dirty="0" err="1" smtClean="0">
                <a:latin typeface="Times New Roman" pitchFamily="16" charset="0"/>
              </a:rPr>
              <a:t>Concerns</a:t>
            </a:r>
            <a:r>
              <a:rPr lang="de-DE" altLang="de-DE" dirty="0" smtClean="0">
                <a:latin typeface="Times New Roman" pitchFamily="16" charset="0"/>
              </a:rPr>
              <a:t>)</a:t>
            </a:r>
          </a:p>
          <a:p>
            <a:r>
              <a:rPr lang="de-DE" altLang="de-DE" dirty="0" smtClean="0">
                <a:latin typeface="Times New Roman" pitchFamily="16" charset="0"/>
              </a:rPr>
              <a:t>	- Template-basierte Programmierung (definiere Erweiterungspunkte der Klasse)</a:t>
            </a:r>
          </a:p>
          <a:p>
            <a:r>
              <a:rPr lang="de-DE" altLang="de-DE" dirty="0" smtClean="0">
                <a:latin typeface="Times New Roman" pitchFamily="16" charset="0"/>
              </a:rPr>
              <a:t>	- Viele Anwendungen von C brauchen keine flexibel austauschbaren Komponenten(??)</a:t>
            </a:r>
          </a:p>
          <a:p>
            <a:r>
              <a:rPr lang="de-DE" altLang="de-DE" dirty="0" smtClean="0">
                <a:latin typeface="Times New Roman" pitchFamily="16" charset="0"/>
              </a:rPr>
              <a:t>	- Mechanismen für Polymorphie: Dynamisches Binden (Klassen), </a:t>
            </a:r>
            <a:r>
              <a:rPr lang="de-DE" altLang="de-DE" dirty="0" err="1" smtClean="0">
                <a:latin typeface="Times New Roman" pitchFamily="16" charset="0"/>
              </a:rPr>
              <a:t>Funktionspointer</a:t>
            </a:r>
            <a:endParaRPr lang="de-DE" altLang="de-DE" dirty="0" smtClean="0">
              <a:latin typeface="Times New Roman" pitchFamily="16" charset="0"/>
            </a:endParaRPr>
          </a:p>
          <a:p>
            <a:r>
              <a:rPr lang="de-DE" altLang="de-DE" dirty="0" smtClean="0">
                <a:latin typeface="Times New Roman" pitchFamily="16" charset="0"/>
              </a:rPr>
              <a:t>	- </a:t>
            </a:r>
          </a:p>
          <a:p>
            <a:endParaRPr lang="de-DE" altLang="de-DE" dirty="0" smtClean="0">
              <a:latin typeface="Times New Roman" pitchFamily="16" charset="0"/>
            </a:endParaRPr>
          </a:p>
          <a:p>
            <a:r>
              <a:rPr lang="de-DE" altLang="de-DE" dirty="0" smtClean="0">
                <a:latin typeface="Times New Roman" pitchFamily="16" charset="0"/>
              </a:rPr>
              <a:t>#2 Polymorphie ohne Vererbung</a:t>
            </a:r>
          </a:p>
          <a:p>
            <a:r>
              <a:rPr lang="de-DE" altLang="de-DE" dirty="0" smtClean="0">
                <a:latin typeface="Times New Roman" pitchFamily="16" charset="0"/>
              </a:rPr>
              <a:t>	- Superklasse</a:t>
            </a:r>
            <a:r>
              <a:rPr lang="de-DE" altLang="de-DE" baseline="0" dirty="0" smtClean="0">
                <a:latin typeface="Times New Roman" pitchFamily="16" charset="0"/>
              </a:rPr>
              <a:t> stellt statisch sicher, dass alle </a:t>
            </a:r>
            <a:r>
              <a:rPr lang="de-DE" altLang="de-DE" baseline="0" dirty="0" err="1" smtClean="0">
                <a:latin typeface="Times New Roman" pitchFamily="16" charset="0"/>
              </a:rPr>
              <a:t>Kindklassen</a:t>
            </a:r>
            <a:r>
              <a:rPr lang="de-DE" altLang="de-DE" baseline="0" dirty="0" smtClean="0">
                <a:latin typeface="Times New Roman" pitchFamily="16" charset="0"/>
              </a:rPr>
              <a:t> eine einheitliche Schnittstelle anbieten.</a:t>
            </a:r>
            <a:r>
              <a:rPr lang="de-DE" altLang="de-DE" dirty="0" smtClean="0">
                <a:latin typeface="Times New Roman" pitchFamily="16" charset="0"/>
              </a:rPr>
              <a:t/>
            </a:r>
            <a:br>
              <a:rPr lang="de-DE" altLang="de-DE" dirty="0" smtClean="0">
                <a:latin typeface="Times New Roman" pitchFamily="16" charset="0"/>
              </a:rPr>
            </a:br>
            <a:r>
              <a:rPr lang="de-DE" altLang="de-DE" dirty="0" smtClean="0">
                <a:latin typeface="Times New Roman" pitchFamily="16" charset="0"/>
              </a:rPr>
              <a:t>	- Ja, z.B</a:t>
            </a:r>
            <a:r>
              <a:rPr lang="de-DE" altLang="de-DE" smtClean="0">
                <a:latin typeface="Times New Roman" pitchFamily="16" charset="0"/>
              </a:rPr>
              <a:t>. "Duck Typing": </a:t>
            </a:r>
            <a:r>
              <a:rPr lang="de-DE" altLang="de-DE" dirty="0" smtClean="0">
                <a:latin typeface="Times New Roman" pitchFamily="16" charset="0"/>
              </a:rPr>
              <a:t>Es wird zur </a:t>
            </a:r>
            <a:r>
              <a:rPr lang="de-DE" altLang="de-DE" dirty="0" err="1" smtClean="0">
                <a:latin typeface="Times New Roman" pitchFamily="16" charset="0"/>
              </a:rPr>
              <a:t>Compilezeit</a:t>
            </a:r>
            <a:r>
              <a:rPr lang="de-DE" altLang="de-DE" dirty="0" smtClean="0">
                <a:latin typeface="Times New Roman" pitchFamily="16" charset="0"/>
              </a:rPr>
              <a:t> nicht überprüft, ob die Methode tatsächlich vorhanden ist.</a:t>
            </a:r>
          </a:p>
          <a:p>
            <a:r>
              <a:rPr lang="de-DE" altLang="de-DE" dirty="0" smtClean="0">
                <a:latin typeface="Times New Roman" pitchFamily="16" charset="0"/>
              </a:rPr>
              <a:t>	- </a:t>
            </a:r>
          </a:p>
        </p:txBody>
      </p:sp>
      <p:sp>
        <p:nvSpPr>
          <p:cNvPr id="266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66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66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8A6548D9-9321-4D68-BA39-D1CA73251CD7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135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05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C++98: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erster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internationaler</a:t>
            </a:r>
            <a:r>
              <a:rPr lang="en-US" baseline="0" dirty="0" smtClean="0"/>
              <a:t> Standard von C++</a:t>
            </a:r>
          </a:p>
          <a:p>
            <a:r>
              <a:rPr lang="en-US" baseline="0" dirty="0" smtClean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#1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Destruktoren</a:t>
            </a:r>
            <a:r>
              <a:rPr lang="de-DE" baseline="0" dirty="0" smtClean="0"/>
              <a:t> verhalten sich hier wie Methoden, daher ist auch bei ihnen die polymorphe Behandlung per </a:t>
            </a:r>
            <a:r>
              <a:rPr lang="de-DE" baseline="0" dirty="0" err="1" smtClean="0"/>
              <a:t>default</a:t>
            </a:r>
            <a:r>
              <a:rPr lang="de-DE" baseline="0" dirty="0" smtClean="0"/>
              <a:t> ausgeschaltet.</a:t>
            </a:r>
          </a:p>
          <a:p>
            <a:pPr>
              <a:defRPr/>
            </a:pPr>
            <a:endParaRPr lang="de-DE" baseline="0" dirty="0" smtClean="0"/>
          </a:p>
          <a:p>
            <a:pPr>
              <a:defRPr/>
            </a:pPr>
            <a:r>
              <a:rPr lang="de-DE" baseline="0" dirty="0" smtClean="0"/>
              <a:t>#2: Konstruktoren werden immer direkt aufgerufen – sie werden nie polymorph verwendet.</a:t>
            </a:r>
            <a:endParaRPr lang="de-DE" dirty="0"/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E032601-0E94-4FE3-A9F3-FCE3523B6883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144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752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960306-9630-42D8-A525-F12FE6EBC526}" type="slidenum">
              <a:rPr lang="en-US" smtClean="0"/>
              <a:pPr>
                <a:defRPr/>
              </a:pPr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#1 – Warum sind virtuelle Methoden teuer?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Ohne virtuelle Methoden ist es klar, welche Methode ausgeführt wird (-&gt; Auflösung zur </a:t>
            </a:r>
            <a:r>
              <a:rPr lang="de-DE" dirty="0" err="1" smtClean="0"/>
              <a:t>Compile</a:t>
            </a:r>
            <a:r>
              <a:rPr lang="de-DE" dirty="0" smtClean="0"/>
              <a:t>-Zeit)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Mit virtuellen Methoden: Lookup in der sogenannten </a:t>
            </a:r>
            <a:r>
              <a:rPr lang="de-DE" dirty="0" err="1" smtClean="0"/>
              <a:t>vtable</a:t>
            </a:r>
            <a:r>
              <a:rPr lang="de-DE" dirty="0" smtClean="0"/>
              <a:t>, Speicherplatzverbrauch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Compiler kann </a:t>
            </a:r>
            <a:r>
              <a:rPr lang="de-DE" dirty="0" err="1" smtClean="0"/>
              <a:t>tw</a:t>
            </a:r>
            <a:r>
              <a:rPr lang="de-DE" dirty="0" smtClean="0"/>
              <a:t>. trotzdem statische Analyse vornehmen</a:t>
            </a:r>
          </a:p>
          <a:p>
            <a:pPr marL="171450" indent="-171450">
              <a:buFontTx/>
              <a:buChar char="-"/>
              <a:defRPr/>
            </a:pPr>
            <a:endParaRPr lang="de-DE" dirty="0" smtClean="0"/>
          </a:p>
          <a:p>
            <a:pPr marL="0" indent="0">
              <a:buFontTx/>
              <a:buNone/>
              <a:defRPr/>
            </a:pPr>
            <a:r>
              <a:rPr lang="de-DE" dirty="0" smtClean="0"/>
              <a:t>#2 – </a:t>
            </a:r>
          </a:p>
          <a:p>
            <a:pPr marL="171450" indent="-171450">
              <a:buFontTx/>
              <a:buChar char="-"/>
              <a:defRPr/>
            </a:pPr>
            <a:r>
              <a:rPr lang="de-DE" baseline="0" dirty="0" smtClean="0"/>
              <a:t>(2) nutzt den Zuweisungsoperator: </a:t>
            </a:r>
            <a:r>
              <a:rPr lang="de-DE" baseline="0" dirty="0" err="1" smtClean="0"/>
              <a:t>void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EnergyMinimizingStrategy</a:t>
            </a:r>
            <a:r>
              <a:rPr lang="de-DE" baseline="0" dirty="0" smtClean="0"/>
              <a:t>::</a:t>
            </a:r>
            <a:r>
              <a:rPr lang="de-DE" baseline="0" dirty="0" err="1" smtClean="0"/>
              <a:t>operator</a:t>
            </a:r>
            <a:r>
              <a:rPr lang="de-DE" baseline="0" dirty="0" smtClean="0"/>
              <a:t>=(</a:t>
            </a:r>
            <a:r>
              <a:rPr lang="de-DE" baseline="0" dirty="0" err="1" smtClean="0"/>
              <a:t>const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EnergyMinimizingStrategy</a:t>
            </a:r>
            <a:r>
              <a:rPr lang="de-DE" baseline="0" dirty="0" smtClean="0"/>
              <a:t> &amp;</a:t>
            </a:r>
            <a:r>
              <a:rPr lang="de-DE" baseline="0" dirty="0" err="1" smtClean="0"/>
              <a:t>strategy</a:t>
            </a:r>
            <a:r>
              <a:rPr lang="de-DE" baseline="0" dirty="0" smtClean="0"/>
              <a:t>)</a:t>
            </a:r>
          </a:p>
          <a:p>
            <a:pPr marL="914400" lvl="1" indent="-171450">
              <a:buFontTx/>
              <a:buChar char="-"/>
              <a:defRPr/>
            </a:pPr>
            <a:r>
              <a:rPr lang="de-DE" baseline="0" dirty="0" smtClean="0"/>
              <a:t> siehe nächste Folie!!</a:t>
            </a:r>
          </a:p>
          <a:p>
            <a:pPr marL="171450" marR="0" indent="-17145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Char char="-"/>
              <a:tabLst/>
              <a:defRPr/>
            </a:pPr>
            <a:r>
              <a:rPr lang="de-DE" baseline="0" dirty="0" smtClean="0"/>
              <a:t>(3) nutzt den </a:t>
            </a:r>
            <a:r>
              <a:rPr lang="de-DE" baseline="0" dirty="0" err="1" smtClean="0"/>
              <a:t>Copy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Constructor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EnergyMinimizingStrategy</a:t>
            </a:r>
            <a:r>
              <a:rPr lang="de-DE" baseline="0" dirty="0" smtClean="0"/>
              <a:t>(</a:t>
            </a:r>
            <a:r>
              <a:rPr lang="de-DE" baseline="0" dirty="0" err="1" smtClean="0"/>
              <a:t>const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EnergyMinimizingStrategy</a:t>
            </a:r>
            <a:r>
              <a:rPr lang="de-DE" baseline="0" dirty="0" smtClean="0"/>
              <a:t>  &amp;</a:t>
            </a:r>
            <a:r>
              <a:rPr lang="de-DE" baseline="0" dirty="0" err="1" smtClean="0"/>
              <a:t>strategy</a:t>
            </a:r>
            <a:r>
              <a:rPr lang="de-DE" baseline="0" dirty="0" smtClean="0"/>
              <a:t>)</a:t>
            </a:r>
            <a:endParaRPr lang="de-DE" dirty="0"/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5656D959-CED8-4C10-AFBE-F007630C437D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359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Klassendiagramm durch die Anordnung nicht ganz offensichtlich</a:t>
            </a:r>
          </a:p>
        </p:txBody>
      </p:sp>
      <p:sp>
        <p:nvSpPr>
          <p:cNvPr id="51204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1205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1206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49B66D0-B4A6-4C59-B728-BAA09A26C243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152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8129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153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154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156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194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D3B5DB73-46F7-4F1D-B10E-15ED302C5BC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8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194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597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161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Klassendiagramm durch die Anordnung nicht ganz offensichtlich</a:t>
            </a:r>
          </a:p>
        </p:txBody>
      </p:sp>
      <p:sp>
        <p:nvSpPr>
          <p:cNvPr id="51204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1205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1206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49B66D0-B4A6-4C59-B728-BAA09A26C243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164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0874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170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#1 – Induzierte Schnittstelle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Benutzung der Typparameter legt erwartete Methoden fest.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In manchen</a:t>
            </a:r>
            <a:r>
              <a:rPr lang="de-DE" baseline="0" dirty="0" smtClean="0"/>
              <a:t> Fällen (siehe Beispiel) kann es auch keine eindeutige Schnittstelle geben!</a:t>
            </a:r>
            <a:endParaRPr lang="de-DE" dirty="0" smtClean="0"/>
          </a:p>
          <a:p>
            <a:pPr>
              <a:defRPr/>
            </a:pPr>
            <a:endParaRPr lang="de-DE" dirty="0" smtClean="0"/>
          </a:p>
          <a:p>
            <a:pPr>
              <a:defRPr/>
            </a:pPr>
            <a:r>
              <a:rPr lang="de-DE" dirty="0" smtClean="0"/>
              <a:t>#2 – Nachteile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Sie ist implizit.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Sie kann nicht zur </a:t>
            </a:r>
            <a:r>
              <a:rPr lang="de-DE" dirty="0" err="1" smtClean="0"/>
              <a:t>Compile</a:t>
            </a:r>
            <a:r>
              <a:rPr lang="de-DE" dirty="0" smtClean="0"/>
              <a:t>-Zeit überprüft werden.</a:t>
            </a:r>
          </a:p>
          <a:p>
            <a:pPr marL="171450" indent="-171450">
              <a:buFontTx/>
              <a:buChar char="-"/>
              <a:defRPr/>
            </a:pPr>
            <a:endParaRPr lang="de-DE" dirty="0" smtClean="0"/>
          </a:p>
          <a:p>
            <a:pPr>
              <a:defRPr/>
            </a:pPr>
            <a:r>
              <a:rPr lang="de-DE" dirty="0" smtClean="0"/>
              <a:t>#2 – Vorteile </a:t>
            </a:r>
          </a:p>
          <a:p>
            <a:pPr>
              <a:defRPr/>
            </a:pPr>
            <a:r>
              <a:rPr lang="de-DE" dirty="0" smtClean="0"/>
              <a:t>- Reduzierter </a:t>
            </a:r>
            <a:r>
              <a:rPr lang="de-DE" smtClean="0"/>
              <a:t>Implementierungsaufwand ("Duck Typing")</a:t>
            </a:r>
            <a:endParaRPr lang="de-DE" dirty="0"/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8177EE5-852D-45CB-B494-53757599A7A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171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692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172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 err="1" smtClean="0">
                <a:latin typeface="Times New Roman" pitchFamily="16" charset="0"/>
              </a:rPr>
              <a:t>Funktionszeiger</a:t>
            </a:r>
            <a:r>
              <a:rPr lang="de-DE" altLang="de-DE" dirty="0" smtClean="0">
                <a:latin typeface="Times New Roman" pitchFamily="16" charset="0"/>
              </a:rPr>
              <a:t>, </a:t>
            </a:r>
            <a:r>
              <a:rPr lang="de-DE" altLang="de-DE" dirty="0" err="1" smtClean="0">
                <a:latin typeface="Times New Roman" pitchFamily="16" charset="0"/>
              </a:rPr>
              <a:t>Function</a:t>
            </a:r>
            <a:r>
              <a:rPr lang="de-DE" altLang="de-DE" dirty="0" smtClean="0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178</a:t>
            </a:fld>
            <a:endParaRPr lang="en-US" altLang="de-DE" smtClean="0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181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10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 smtClean="0">
                <a:latin typeface="Times New Roman" pitchFamily="16" charset="0"/>
              </a:rPr>
              <a:t>#1</a:t>
            </a:r>
          </a:p>
          <a:p>
            <a:r>
              <a:rPr lang="de-DE" altLang="de-DE" baseline="0" dirty="0" smtClean="0">
                <a:latin typeface="Times New Roman" pitchFamily="16" charset="0"/>
              </a:rPr>
              <a:t> - Kompakt</a:t>
            </a:r>
          </a:p>
          <a:p>
            <a:r>
              <a:rPr lang="de-DE" altLang="de-DE" baseline="0" dirty="0" smtClean="0">
                <a:latin typeface="Times New Roman" pitchFamily="16" charset="0"/>
              </a:rPr>
              <a:t> - Aber: Zustand?</a:t>
            </a:r>
          </a:p>
          <a:p>
            <a:endParaRPr lang="de-DE" altLang="de-DE" baseline="0" dirty="0" smtClean="0">
              <a:latin typeface="Times New Roman" pitchFamily="16" charset="0"/>
            </a:endParaRPr>
          </a:p>
          <a:p>
            <a:r>
              <a:rPr lang="de-DE" altLang="de-DE" baseline="0" dirty="0" smtClean="0">
                <a:latin typeface="Times New Roman" pitchFamily="16" charset="0"/>
              </a:rPr>
              <a:t>#2</a:t>
            </a:r>
          </a:p>
          <a:p>
            <a:r>
              <a:rPr lang="de-DE" altLang="de-DE" baseline="0" dirty="0" smtClean="0">
                <a:latin typeface="Times New Roman" pitchFamily="16" charset="0"/>
              </a:rPr>
              <a:t> - funktionale Programmiersprachen erlauben </a:t>
            </a:r>
            <a:r>
              <a:rPr lang="de-DE" altLang="de-DE" baseline="0" dirty="0" err="1" smtClean="0">
                <a:latin typeface="Times New Roman" pitchFamily="16" charset="0"/>
              </a:rPr>
              <a:t>tw</a:t>
            </a:r>
            <a:r>
              <a:rPr lang="de-DE" altLang="de-DE" baseline="0" dirty="0" smtClean="0">
                <a:latin typeface="Times New Roman" pitchFamily="16" charset="0"/>
              </a:rPr>
              <a:t>. Belegung der </a:t>
            </a:r>
            <a:r>
              <a:rPr lang="de-DE" altLang="de-DE" baseline="0" dirty="0" err="1" smtClean="0">
                <a:latin typeface="Times New Roman" pitchFamily="16" charset="0"/>
              </a:rPr>
              <a:t>Paramter</a:t>
            </a:r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6144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144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144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86D3BD6-8AB6-4B94-8CDA-29CCD66636FE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53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InputIterator:</a:t>
            </a:r>
          </a:p>
          <a:p>
            <a:r>
              <a:rPr lang="de-DE" altLang="de-DE" smtClean="0">
                <a:latin typeface="Times New Roman" pitchFamily="16" charset="0"/>
              </a:rPr>
              <a:t>	++ Iterator vorwärts bewegen</a:t>
            </a:r>
          </a:p>
          <a:p>
            <a:r>
              <a:rPr lang="de-DE" altLang="de-DE" smtClean="0">
                <a:latin typeface="Times New Roman" pitchFamily="16" charset="0"/>
              </a:rPr>
              <a:t>	*    Lesezugriff</a:t>
            </a:r>
          </a:p>
          <a:p>
            <a:r>
              <a:rPr lang="de-DE" altLang="de-DE" smtClean="0">
                <a:latin typeface="Times New Roman" pitchFamily="16" charset="0"/>
              </a:rPr>
              <a:t>	==/!= prüfen, ob Iterator am Ende angekommen ist</a:t>
            </a:r>
          </a:p>
          <a:p>
            <a:r>
              <a:rPr lang="de-DE" altLang="de-DE" smtClean="0">
                <a:latin typeface="Times New Roman" pitchFamily="16" charset="0"/>
              </a:rPr>
              <a:t>OutputIterator</a:t>
            </a:r>
          </a:p>
          <a:p>
            <a:r>
              <a:rPr lang="de-DE" altLang="de-DE" smtClean="0">
                <a:latin typeface="Times New Roman" pitchFamily="16" charset="0"/>
              </a:rPr>
              <a:t>	++ Iterator vorwärts bewegen</a:t>
            </a:r>
          </a:p>
          <a:p>
            <a:r>
              <a:rPr lang="de-DE" altLang="de-DE" smtClean="0">
                <a:latin typeface="Times New Roman" pitchFamily="16" charset="0"/>
              </a:rPr>
              <a:t>	*    Schreibzugriff</a:t>
            </a:r>
          </a:p>
        </p:txBody>
      </p:sp>
      <p:sp>
        <p:nvSpPr>
          <p:cNvPr id="6246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246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247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F31CE3E-CE32-4C98-80D9-28E69E9754EF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192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65817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Übergabe per Value ^^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197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#1 – Vorteile von </a:t>
            </a:r>
            <a:r>
              <a:rPr lang="de-DE" dirty="0" err="1" smtClean="0"/>
              <a:t>remove_copy_if</a:t>
            </a:r>
            <a:endParaRPr lang="de-DE" dirty="0" smtClean="0"/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enthält nur die wesentlichen Informationen (vgl. imperativ vs. funktional)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generische Verwendbarkeit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man braucht </a:t>
            </a:r>
            <a:r>
              <a:rPr lang="de-DE" dirty="0" err="1" smtClean="0"/>
              <a:t>selbser</a:t>
            </a:r>
            <a:r>
              <a:rPr lang="de-DE" dirty="0" smtClean="0"/>
              <a:t> </a:t>
            </a:r>
            <a:r>
              <a:rPr lang="de-DE" baseline="0" dirty="0" smtClean="0"/>
              <a:t>nicht mit Templates zu hantieren</a:t>
            </a:r>
          </a:p>
        </p:txBody>
      </p:sp>
      <p:sp>
        <p:nvSpPr>
          <p:cNvPr id="6451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451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451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E5ECD92-A2C3-4487-ABB8-158CAB211D83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9710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Alternativ</a:t>
            </a:r>
            <a:r>
              <a:rPr lang="en-US" dirty="0" smtClean="0"/>
              <a:t>: </a:t>
            </a:r>
            <a:r>
              <a:rPr lang="en-US" sz="1200" kern="1200" dirty="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objs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 = </a:t>
            </a:r>
            <a:r>
              <a:rPr lang="en-US" sz="1200" kern="1200" dirty="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$(</a:t>
            </a:r>
            <a:r>
              <a:rPr lang="en-US" sz="1200" kern="1200" dirty="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patsubst</a:t>
            </a:r>
            <a:r>
              <a:rPr lang="en-US" sz="1200" kern="1200" dirty="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 %.</a:t>
            </a:r>
            <a:r>
              <a:rPr lang="en-US" sz="1200" kern="1200" dirty="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cpp</a:t>
            </a:r>
            <a:r>
              <a:rPr lang="en-US" sz="1200" kern="1200" dirty="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, %.o, $(</a:t>
            </a:r>
            <a:r>
              <a:rPr lang="en-US" sz="1200" kern="1200" dirty="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srcs</a:t>
            </a:r>
            <a:r>
              <a:rPr lang="en-US" sz="1200" kern="1200" dirty="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)) 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6305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5511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(vgl auch: https://en.wikibooks.org/wiki/C%2B%2B_Programming/Programming_Languages/Comparisons/Java )</a:t>
            </a:r>
          </a:p>
          <a:p>
            <a:pPr>
              <a:defRPr/>
            </a:pPr>
            <a:r>
              <a:rPr lang="de-DE" smtClean="0"/>
              <a:t>Java</a:t>
            </a:r>
            <a:r>
              <a:rPr lang="de-DE" dirty="0" smtClean="0"/>
              <a:t>: </a:t>
            </a:r>
          </a:p>
          <a:p>
            <a:pPr>
              <a:defRPr/>
            </a:pPr>
            <a:r>
              <a:rPr lang="de-DE" dirty="0" smtClean="0"/>
              <a:t>+ plattformunabhängige Repräsentation</a:t>
            </a:r>
          </a:p>
          <a:p>
            <a:pPr>
              <a:defRPr/>
            </a:pPr>
            <a:r>
              <a:rPr lang="de-DE" dirty="0" smtClean="0"/>
              <a:t>+ JVM fördert Entwicklung anderer Sprachen (Scala, Groovy, </a:t>
            </a:r>
            <a:r>
              <a:rPr lang="de-DE" dirty="0" err="1" smtClean="0"/>
              <a:t>Clojure</a:t>
            </a:r>
            <a:r>
              <a:rPr lang="de-DE" dirty="0" smtClean="0"/>
              <a:t>,...) -&gt; Wettbewerbsvorteil?</a:t>
            </a:r>
          </a:p>
          <a:p>
            <a:pPr>
              <a:defRPr/>
            </a:pPr>
            <a:endParaRPr lang="de-DE" dirty="0" smtClean="0"/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langsamer als C++ (???)  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nur dynamisches Linken  </a:t>
            </a:r>
          </a:p>
          <a:p>
            <a:pPr>
              <a:buFontTx/>
              <a:buNone/>
              <a:defRPr/>
            </a:pPr>
            <a:endParaRPr lang="de-DE" dirty="0" smtClean="0"/>
          </a:p>
          <a:p>
            <a:pPr>
              <a:buFontTx/>
              <a:buNone/>
              <a:defRPr/>
            </a:pPr>
            <a:r>
              <a:rPr lang="de-DE" dirty="0" smtClean="0"/>
              <a:t>C++  </a:t>
            </a:r>
          </a:p>
          <a:p>
            <a:pPr>
              <a:buFontTx/>
              <a:buNone/>
              <a:defRPr/>
            </a:pPr>
            <a:r>
              <a:rPr lang="de-DE" dirty="0" smtClean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dirty="0" smtClean="0"/>
              <a:t>+ Leistungsfähigkeit?  </a:t>
            </a:r>
          </a:p>
          <a:p>
            <a:pPr>
              <a:buFontTx/>
              <a:buNone/>
              <a:defRPr/>
            </a:pPr>
            <a:endParaRPr lang="de-DE" dirty="0" smtClean="0"/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steile Lernkurve (größerer Programmieraufwand, fehleranfälliger)  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wenige eingebaute Standarddatentypen, dafür aber STL etc.  +/- Pointer sind sehr mächtig</a:t>
            </a:r>
          </a:p>
          <a:p>
            <a:pPr marL="171450" indent="-171450">
              <a:buFontTx/>
              <a:buChar char="-"/>
              <a:defRPr/>
            </a:pPr>
            <a:endParaRPr lang="de-DE" dirty="0" smtClean="0"/>
          </a:p>
          <a:p>
            <a:pPr marL="0" indent="0">
              <a:buFontTx/>
              <a:buNone/>
              <a:defRPr/>
            </a:pPr>
            <a:endParaRPr lang="de-DE" dirty="0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209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14210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211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80169223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214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245786255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4339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434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94C2F4A0-40F5-41B1-AEEB-AD10DF3CDE82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215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434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4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Analog/Digital-Wandler: Elektronische Schaltung zur Messung einer anliegenden Spannung. Das Ergebnis dieser Messung wird als digitaler Wert zur Verfügung gestellt.</a:t>
            </a:r>
          </a:p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AD-Wandler Kanäle: Anzahl von Anschlüssen, die mit dem AD-Wandler verbunden werden können.</a:t>
            </a:r>
          </a:p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CAN-Controller: Modul zur Anbindung an einen CAN-Bus (Controller Area Network), der insbesondere im Automobilbereich weit verbreitet ist.</a:t>
            </a:r>
          </a:p>
        </p:txBody>
      </p:sp>
    </p:spTree>
    <p:extLst>
      <p:ext uri="{BB962C8B-B14F-4D97-AF65-F5344CB8AC3E}">
        <p14:creationId xmlns:p14="http://schemas.microsoft.com/office/powerpoint/2010/main" val="1757623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22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536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536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873C5F2-EA3E-4E71-B04E-28B60E76BB77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216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5365" name="Text Box 1"/>
          <p:cNvSpPr txBox="1">
            <a:spLocks noGrp="1" noChangeArrowheads="1"/>
          </p:cNvSpPr>
          <p:nvPr>
            <p:ph type="body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Potentiometer: Einstellbarer elektrischer Widerstand</a:t>
            </a:r>
          </a:p>
        </p:txBody>
      </p:sp>
      <p:sp>
        <p:nvSpPr>
          <p:cNvPr id="15366" name="Rectangle 2"/>
          <p:cNvSpPr txBox="1"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36401484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638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638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7D38A484-940D-4467-A555-EBC400D1015B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217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638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9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234547912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7411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741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368BE39E-B36E-4B16-BA95-76AFEBDBE18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218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741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4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60988241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843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843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4D32E8A7-AD49-4F13-AA5E-7B3E198935FF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219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843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USART (Universal Asynchronous Receiver Transmitter): Schnittstelle für einfache bidirektionale serielle Kommunikation</a:t>
            </a:r>
          </a:p>
        </p:txBody>
      </p:sp>
    </p:spTree>
    <p:extLst>
      <p:ext uri="{BB962C8B-B14F-4D97-AF65-F5344CB8AC3E}">
        <p14:creationId xmlns:p14="http://schemas.microsoft.com/office/powerpoint/2010/main" val="337068229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9459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946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DDE056A8-2433-4AE8-8466-B1DE0B7B3561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220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946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62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02364584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048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048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62A0A1C-AB20-40E2-807C-FC984F3F4C45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221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048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96203660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048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048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62A0A1C-AB20-40E2-807C-FC984F3F4C45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222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048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54339746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223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48752488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227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9835381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(seit 2016-09-15)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858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smtClean="0"/>
              <a:t>ElevatorStrategy</a:t>
            </a:r>
            <a:r>
              <a:rPr lang="en-US" baseline="0" smtClean="0"/>
              <a:t> kann nicht instantiiert werden</a:t>
            </a:r>
          </a:p>
          <a:p>
            <a:pPr marL="171450" indent="-171450">
              <a:buFontTx/>
              <a:buChar char="-"/>
            </a:pPr>
            <a:r>
              <a:rPr lang="en-US" b="1" baseline="0" smtClean="0"/>
              <a:t>Floor</a:t>
            </a:r>
            <a:r>
              <a:rPr lang="en-US" baseline="0" smtClean="0"/>
              <a:t> besitzt 0 oder mehr (</a:t>
            </a:r>
            <a:r>
              <a:rPr lang="en-US" b="1" baseline="0" smtClean="0"/>
              <a:t>0..*</a:t>
            </a:r>
            <a:r>
              <a:rPr lang="en-US" b="0" baseline="0" smtClean="0"/>
              <a:t>)</a:t>
            </a:r>
            <a:r>
              <a:rPr lang="en-US" b="1" baseline="0" smtClean="0"/>
              <a:t> </a:t>
            </a:r>
            <a:r>
              <a:rPr lang="en-US" baseline="0" smtClean="0"/>
              <a:t>wartende Personen (</a:t>
            </a:r>
            <a:r>
              <a:rPr lang="en-US" b="1" baseline="0" smtClean="0"/>
              <a:t>waitingPeople</a:t>
            </a:r>
            <a:r>
              <a:rPr lang="en-US" baseline="0" smtClean="0"/>
              <a:t>)+ von einer Person kann ich </a:t>
            </a:r>
            <a:r>
              <a:rPr lang="en-US" b="1" baseline="0" smtClean="0"/>
              <a:t>nicht </a:t>
            </a:r>
            <a:r>
              <a:rPr lang="en-US" baseline="0" smtClean="0"/>
              <a:t>zu ihrem Floor zurücknavigieren</a:t>
            </a:r>
          </a:p>
          <a:p>
            <a:pPr marL="171450" indent="-171450">
              <a:buFontTx/>
              <a:buChar char="-"/>
            </a:pPr>
            <a:r>
              <a:rPr lang="en-US" b="1" smtClean="0"/>
              <a:t>EnergyMinimizingStrategy</a:t>
            </a:r>
            <a:r>
              <a:rPr lang="en-US" b="0" baseline="0" smtClean="0"/>
              <a:t> erbt von </a:t>
            </a:r>
            <a:r>
              <a:rPr lang="en-US" b="1" baseline="0" smtClean="0"/>
              <a:t>ElevatorStrategy</a:t>
            </a:r>
          </a:p>
          <a:p>
            <a:pPr marL="171450" indent="-171450">
              <a:buFontTx/>
              <a:buChar char="-"/>
            </a:pPr>
            <a:r>
              <a:rPr lang="en-US" b="1" baseline="0" smtClean="0"/>
              <a:t>Floor</a:t>
            </a:r>
            <a:r>
              <a:rPr lang="en-US" b="0" baseline="0" smtClean="0"/>
              <a:t> ist ein Teil von </a:t>
            </a:r>
            <a:r>
              <a:rPr lang="en-US" b="1" baseline="0" smtClean="0"/>
              <a:t>Building</a:t>
            </a:r>
            <a:r>
              <a:rPr lang="en-US" b="0" baseline="0" smtClean="0"/>
              <a:t> – wenn eine </a:t>
            </a:r>
            <a:r>
              <a:rPr lang="en-US" b="1" baseline="0" smtClean="0"/>
              <a:t>Building-Instanz</a:t>
            </a:r>
            <a:r>
              <a:rPr lang="en-US" b="0" baseline="0" smtClean="0"/>
              <a:t> zerstört wird, müssen auch alle enthaltenen </a:t>
            </a:r>
            <a:r>
              <a:rPr lang="en-US" b="1" baseline="0" smtClean="0"/>
              <a:t>Floor-Instanzen</a:t>
            </a:r>
            <a:r>
              <a:rPr lang="en-US" b="0" baseline="0" smtClean="0"/>
              <a:t> zerstört werden</a:t>
            </a:r>
          </a:p>
          <a:p>
            <a:pPr marL="171450" indent="-171450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(seit 2016-09-15)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54070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6534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Heap hält Daten beliebig lange</a:t>
            </a:r>
          </a:p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Heap</a:t>
            </a:r>
            <a:r>
              <a:rPr lang="de-DE" altLang="de-DE" baseline="0" dirty="0" smtClean="0">
                <a:latin typeface="Times New Roman" pitchFamily="16" charset="0"/>
              </a:rPr>
              <a:t> ist </a:t>
            </a:r>
            <a:r>
              <a:rPr lang="de-DE" altLang="de-DE" baseline="0" smtClean="0">
                <a:latin typeface="Times New Roman" pitchFamily="16" charset="0"/>
              </a:rPr>
              <a:t>beliebig groß</a:t>
            </a:r>
          </a:p>
          <a:p>
            <a:pPr marL="171450" indent="-171450">
              <a:buFontTx/>
              <a:buChar char="-"/>
            </a:pPr>
            <a:endParaRPr lang="de-DE" altLang="de-DE" baseline="0" smtClean="0">
              <a:latin typeface="Times New Roman" pitchFamily="16" charset="0"/>
            </a:endParaRPr>
          </a:p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lang="en-US" smtClean="0"/>
              <a:t>(seit 2016-09-15)</a:t>
            </a:r>
          </a:p>
          <a:p>
            <a:pPr marL="0" indent="0">
              <a:buFontTx/>
              <a:buNone/>
            </a:pPr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232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4652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lang="en-US" smtClean="0"/>
              <a:t>(seit 2016-09-15)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41505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252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 smtClean="0">
                <a:latin typeface="Times New Roman" pitchFamily="16" charset="0"/>
              </a:rPr>
              <a:t>#1.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sieht </a:t>
            </a:r>
            <a:r>
              <a:rPr lang="de-DE" altLang="de-DE" dirty="0" smtClean="0">
                <a:latin typeface="Times New Roman" pitchFamily="16" charset="0"/>
              </a:rPr>
              <a:t>man an dem </a:t>
            </a:r>
            <a:r>
              <a:rPr lang="de-DE" altLang="de-DE" smtClean="0">
                <a:latin typeface="Times New Roman" pitchFamily="16" charset="0"/>
              </a:rPr>
              <a:t>Hilfskonstrukt "Utility Klassen" </a:t>
            </a:r>
            <a:r>
              <a:rPr lang="de-DE" altLang="de-DE" dirty="0" smtClean="0">
                <a:latin typeface="Times New Roman" pitchFamily="16" charset="0"/>
              </a:rPr>
              <a:t>in </a:t>
            </a:r>
            <a:r>
              <a:rPr lang="de-DE" altLang="de-DE" smtClean="0">
                <a:latin typeface="Times New Roman" pitchFamily="16" charset="0"/>
              </a:rPr>
              <a:t>Java.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Viel Boilerplate-Code,</a:t>
            </a:r>
            <a:r>
              <a:rPr lang="de-DE" altLang="de-DE" baseline="0" smtClean="0">
                <a:latin typeface="Times New Roman" pitchFamily="16" charset="0"/>
              </a:rPr>
              <a:t> wenn man präzise implementiert (siehe Joshua Bloch)</a:t>
            </a:r>
          </a:p>
          <a:p>
            <a:pPr marL="914400" lvl="1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privater Konstruktor mit "throw new UnsupportedOperationException()", finale Klasse,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smtClean="0">
                <a:latin typeface="Times New Roman" pitchFamily="16" charset="0"/>
              </a:rPr>
              <a:t>#</a:t>
            </a:r>
            <a:r>
              <a:rPr lang="de-DE" altLang="de-DE" dirty="0" smtClean="0">
                <a:latin typeface="Times New Roman" pitchFamily="16" charset="0"/>
              </a:rPr>
              <a:t>2. Ist es sinnvoll die Paketstruktur an der Verzeichnisstruktur zu binden?</a:t>
            </a:r>
          </a:p>
          <a:p>
            <a:r>
              <a:rPr lang="de-DE" altLang="de-DE" dirty="0" smtClean="0">
                <a:latin typeface="Times New Roman" pitchFamily="16" charset="0"/>
              </a:rPr>
              <a:t>	Pro: Bessere Ordnung, leichte Orientierung</a:t>
            </a:r>
            <a:br>
              <a:rPr lang="de-DE" altLang="de-DE" dirty="0" smtClean="0">
                <a:latin typeface="Times New Roman" pitchFamily="16" charset="0"/>
              </a:rPr>
            </a:br>
            <a:r>
              <a:rPr lang="de-DE" altLang="de-DE" dirty="0" smtClean="0">
                <a:latin typeface="Times New Roman" pitchFamily="16" charset="0"/>
              </a:rPr>
              <a:t>	Contra: Lange Paketnamen/-präfixe bewirken umständliche Navigation</a:t>
            </a:r>
          </a:p>
          <a:p>
            <a:endParaRPr lang="de-DE" altLang="de-DE" dirty="0" smtClean="0">
              <a:latin typeface="Times New Roman" pitchFamily="16" charset="0"/>
            </a:endParaRPr>
          </a:p>
          <a:p>
            <a:r>
              <a:rPr lang="de-DE" altLang="de-DE" dirty="0" smtClean="0">
                <a:latin typeface="Times New Roman" pitchFamily="16" charset="0"/>
              </a:rPr>
              <a:t>#3. Darf man in Java mehrere Klassen in einer Datei implementieren?</a:t>
            </a:r>
            <a:br>
              <a:rPr lang="de-DE" altLang="de-DE" dirty="0" smtClean="0">
                <a:latin typeface="Times New Roman" pitchFamily="16" charset="0"/>
              </a:rPr>
            </a:br>
            <a:r>
              <a:rPr lang="de-DE" altLang="de-DE" dirty="0" smtClean="0">
                <a:latin typeface="Times New Roman" pitchFamily="16" charset="0"/>
              </a:rPr>
              <a:t>	Ja, allerdings darf nur eine der äußeren Klassen </a:t>
            </a:r>
            <a:r>
              <a:rPr lang="de-DE" altLang="de-DE" dirty="0" err="1" smtClean="0">
                <a:latin typeface="Times New Roman" pitchFamily="16" charset="0"/>
              </a:rPr>
              <a:t>public</a:t>
            </a:r>
            <a:r>
              <a:rPr lang="de-DE" altLang="de-DE" dirty="0" smtClean="0">
                <a:latin typeface="Times New Roman" pitchFamily="16" charset="0"/>
              </a:rPr>
              <a:t> sein.</a:t>
            </a:r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3EDF0B5-9BB6-4CB2-BA52-08B7825D5B88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06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mtClean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/>
              <a:t>By</a:t>
            </a:r>
            <a:r>
              <a:rPr lang="en-US" sz="800" baseline="0" smtClean="0"/>
              <a:t> </a:t>
            </a:r>
            <a:r>
              <a:rPr lang="en-US" sz="800" smtClean="0"/>
              <a:t>R. Kluge</a:t>
            </a:r>
            <a:r>
              <a:rPr lang="en-US" sz="800" baseline="0" smtClean="0"/>
              <a:t> </a:t>
            </a:r>
            <a:r>
              <a:rPr lang="en-US" sz="800" smtClean="0"/>
              <a:t>| </a:t>
            </a:r>
            <a:r>
              <a:rPr lang="en-US" sz="800" smtClean="0"/>
              <a:t>Real-Time Systems Lab | TU Darmstadt | 2014 - </a:t>
            </a:r>
            <a:r>
              <a:rPr lang="en-US" sz="800" smtClean="0"/>
              <a:t>2017 </a:t>
            </a:r>
            <a:r>
              <a:rPr lang="en-US" sz="800" smtClean="0"/>
              <a:t>| Creative Commons Attribution-NonCommercial 4.0 International</a:t>
            </a:r>
            <a:endParaRPr lang="en-US" sz="1200" dirty="0" smtClean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dirty="0" smtClean="0"/>
              <a:t>Roland Kluge</a:t>
            </a:r>
            <a:r>
              <a:rPr lang="nl-NL" sz="1200" dirty="0" smtClean="0"/>
              <a:t/>
            </a:r>
            <a:br>
              <a:rPr lang="nl-NL" sz="1200" dirty="0" smtClean="0"/>
            </a:br>
            <a:endParaRPr lang="nl-NL" sz="1000" dirty="0" smtClean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dirty="0" smtClean="0"/>
              <a:t>roland.kluge@es.tu-darmstadt.de</a:t>
            </a:r>
            <a:r>
              <a:rPr lang="nl-NL" sz="1000" dirty="0" smtClean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 smtClean="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Prof. Dr. rer. nat. Andy Schürr</a:t>
            </a:r>
            <a:br>
              <a:rPr lang="en-US" sz="1000" smtClean="0"/>
            </a:br>
            <a:r>
              <a:rPr lang="en-US" sz="1000" smtClean="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89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33311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13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 smtClean="0"/>
              <a:t>Intermezzo</a:t>
            </a:r>
            <a:endParaRPr lang="de-DE" dirty="0"/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 smtClean="0"/>
              <a:t>Mastertextformat bearbeiten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95" r:id="rId17" imgW="1038370" imgH="980952" progId="">
                  <p:embed/>
                </p:oleObj>
              </mc:Choice>
              <mc:Fallback>
                <p:oleObj r:id="rId17" imgW="1038370" imgH="98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smtClean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19.06.2017</a:t>
            </a:fld>
            <a:r>
              <a:rPr lang="en-GB" altLang="de-DE" sz="1000" smtClean="0">
                <a:solidFill>
                  <a:srgbClr val="000000"/>
                </a:solidFill>
              </a:rPr>
              <a:t>  |  </a:t>
            </a:r>
            <a:r>
              <a:rPr lang="en-US" altLang="de-DE" sz="1000" smtClean="0">
                <a:solidFill>
                  <a:srgbClr val="000000"/>
                </a:solidFill>
              </a:rPr>
              <a:t>Programmierpraktikum C und C++</a:t>
            </a:r>
            <a:endParaRPr lang="en-GB" altLang="de-DE" sz="1000" smtClean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6" r:id="rId11"/>
    <p:sldLayoutId id="2147484087" r:id="rId12"/>
    <p:sldLayoutId id="2147484089" r:id="rId1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hyperlink" Target="https://github.com/Echtzeitsysteme/tud-cppp/" TargetMode="External"/><Relationship Id="rId7" Type="http://schemas.openxmlformats.org/officeDocument/2006/relationships/image" Target="../media/image16.png"/><Relationship Id="rId2" Type="http://schemas.openxmlformats.org/officeDocument/2006/relationships/hyperlink" Target="http://www.es.tu-darmstadt.de/studentftp/cp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oodle.tu-darmstadt.de/course/view.php?id=6546" TargetMode="Externa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://git-scm.com/book/de" TargetMode="Externa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9.jpe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tiny.cc/es-cppp-vm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notesSlide" Target="../notesSlides/notesSlide42.xml"/><Relationship Id="rId7" Type="http://schemas.openxmlformats.org/officeDocument/2006/relationships/package" Target="../embeddings/Microsoft_Excel-Arbeitsblat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hyperlink" Target="https://en.wikipedia.org/wiki/Virtual_method_table" TargetMode="External"/><Relationship Id="rId5" Type="http://schemas.openxmlformats.org/officeDocument/2006/relationships/image" Target="../media/image44.emf"/><Relationship Id="rId4" Type="http://schemas.openxmlformats.org/officeDocument/2006/relationships/package" Target="../embeddings/Microsoft_Excel-Arbeitsblatt1.xlsx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earncpp.com/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ladedu.com/cpp/zum_mitnehmen/cpp_einf.pdf" TargetMode="External"/><Relationship Id="rId2" Type="http://schemas.openxmlformats.org/officeDocument/2006/relationships/hyperlink" Target="http://mindview.net/Books/TICPP/ThinkingInCPP2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bim.fh-regensburg.de/~sce39014/pg1/pg1-skript.pdf" TargetMode="External"/><Relationship Id="rId5" Type="http://schemas.openxmlformats.org/officeDocument/2006/relationships/hyperlink" Target="http://www.ldv.ei.tum.de/lehre/grundkurs-c/" TargetMode="External"/><Relationship Id="rId10" Type="http://schemas.openxmlformats.org/officeDocument/2006/relationships/hyperlink" Target="https://google.github.io/styleguide/cppguide.html" TargetMode="External"/><Relationship Id="rId4" Type="http://schemas.openxmlformats.org/officeDocument/2006/relationships/hyperlink" Target="http://www.ldv.ei.tum.de/lehre/programmierpraktikum-c/" TargetMode="External"/><Relationship Id="rId9" Type="http://schemas.openxmlformats.org/officeDocument/2006/relationships/hyperlink" Target="http://www.cprogramming.com/" TargetMode="Externa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7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mr.tu-darmstadt.de/lehre_rmr/vorlesungen_rmr/wintersemester/programmierung_aut/index.de.jsp" TargetMode="External"/><Relationship Id="rId2" Type="http://schemas.openxmlformats.org/officeDocument/2006/relationships/hyperlink" Target="https://www.informatik.tu-darmstadt.de/de/fachbereich/lehrbeauftragte-und-gastdozenten/modern-c-programming/" TargetMode="Externa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ompile_cpp11_online.php" TargetMode="External"/><Relationship Id="rId2" Type="http://schemas.openxmlformats.org/officeDocument/2006/relationships/hyperlink" Target="http://cpp.s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creativecommons.org/licenses/by-nc/4.0/legalcode" TargetMode="Externa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9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rogramming.com/declare_vs_define.htm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union" TargetMode="External"/><Relationship Id="rId2" Type="http://schemas.openxmlformats.org/officeDocument/2006/relationships/hyperlink" Target="https://blogs.mentor.com/colinwalls/blog/2014/06/02/struct-vs-class-in-c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" Target="slide19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7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://www.boost.org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typecasting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obe.com/tiobe_index?page=inde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Null_pointer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dirty="0"/>
              <a:t>Programmierpraktikum C und C++</a:t>
            </a:r>
            <a:endParaRPr lang="en-US" dirty="0"/>
          </a:p>
        </p:txBody>
      </p:sp>
      <p:pic>
        <p:nvPicPr>
          <p:cNvPr id="32770" name="Picture 2" descr="http://www.krabbelstube.at/typo3temp/pics/47015df96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4808" y="2420938"/>
            <a:ext cx="85725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520" y="2564904"/>
            <a:ext cx="6833324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dirty="0" smtClean="0"/>
              <a:t>Termin</a:t>
            </a:r>
          </a:p>
          <a:p>
            <a:pPr marL="180975" lvl="1" indent="0">
              <a:buNone/>
            </a:pPr>
            <a:r>
              <a:rPr lang="de-DE" altLang="de-DE" dirty="0" smtClean="0"/>
              <a:t>Datum:</a:t>
            </a:r>
            <a:r>
              <a:rPr lang="de-DE" altLang="de-DE" smtClean="0"/>
              <a:t>	11. Oktober 2016</a:t>
            </a:r>
            <a:endParaRPr lang="de-DE" altLang="de-DE" dirty="0" smtClean="0"/>
          </a:p>
          <a:p>
            <a:pPr marL="180975" lvl="1" indent="0">
              <a:buNone/>
            </a:pPr>
            <a:r>
              <a:rPr lang="de-DE" altLang="de-DE" dirty="0" smtClean="0"/>
              <a:t>Uhrzeit:</a:t>
            </a:r>
            <a:r>
              <a:rPr lang="de-DE" altLang="de-DE" smtClean="0"/>
              <a:t>	16:15 - 17:45 (90min Bearbeitungszeit)</a:t>
            </a:r>
            <a:endParaRPr lang="de-DE" altLang="de-DE" dirty="0" smtClean="0"/>
          </a:p>
          <a:p>
            <a:pPr marL="180975" lvl="1" indent="0">
              <a:buNone/>
            </a:pPr>
            <a:r>
              <a:rPr lang="de-DE" altLang="de-DE" dirty="0" smtClean="0"/>
              <a:t>Raum: </a:t>
            </a:r>
            <a:r>
              <a:rPr lang="de-DE" altLang="de-DE" smtClean="0"/>
              <a:t>	S1|01 A03+A04</a:t>
            </a:r>
            <a:br>
              <a:rPr lang="de-DE" altLang="de-DE" smtClean="0"/>
            </a:br>
            <a:endParaRPr lang="de-DE" altLang="de-DE" dirty="0" smtClean="0"/>
          </a:p>
          <a:p>
            <a:pPr marL="0" indent="0">
              <a:buNone/>
            </a:pPr>
            <a:r>
              <a:rPr lang="de-DE" altLang="de-DE" b="1" dirty="0" smtClean="0"/>
              <a:t>Inhalt</a:t>
            </a:r>
          </a:p>
          <a:p>
            <a:pPr marL="180975" lvl="1" indent="0">
              <a:buNone/>
            </a:pPr>
            <a:r>
              <a:rPr lang="de-DE" altLang="de-DE" dirty="0" smtClean="0"/>
              <a:t>Tag 1 – Tag 4: C</a:t>
            </a:r>
            <a:r>
              <a:rPr lang="de-DE" altLang="de-DE" smtClean="0"/>
              <a:t>++-Programmierung</a:t>
            </a:r>
          </a:p>
          <a:p>
            <a:pPr marL="180975" lvl="1" indent="0">
              <a:buNone/>
            </a:pPr>
            <a:r>
              <a:rPr lang="de-DE" altLang="de-DE" smtClean="0"/>
              <a:t>Tag 5 – Tag 6: C-Programmierung für Microcontroller</a:t>
            </a:r>
          </a:p>
          <a:p>
            <a:pPr marL="0" indent="0">
              <a:buNone/>
            </a:pPr>
            <a:r>
              <a:rPr lang="de-DE" altLang="de-DE" b="1" smtClean="0"/>
              <a:t>Vorbereitung</a:t>
            </a:r>
            <a:endParaRPr lang="de-DE" altLang="de-DE" b="1" dirty="0" smtClean="0"/>
          </a:p>
          <a:p>
            <a:pPr marL="457200" indent="-274638">
              <a:buAutoNum type="arabicPeriod"/>
            </a:pPr>
            <a:r>
              <a:rPr lang="de-DE" altLang="de-DE" sz="1800" b="0" dirty="0" smtClean="0"/>
              <a:t>Konzepte der Vorlesung verstehen</a:t>
            </a:r>
          </a:p>
          <a:p>
            <a:pPr marL="457200" indent="-274638">
              <a:buAutoNum type="arabicPeriod"/>
            </a:pPr>
            <a:r>
              <a:rPr lang="de-DE" altLang="de-DE" sz="1800" b="0" dirty="0" smtClean="0"/>
              <a:t>Übungen aus dem Praktikum selbstständig lösen</a:t>
            </a:r>
            <a:endParaRPr lang="de-DE" altLang="de-DE" dirty="0" smtClean="0"/>
          </a:p>
          <a:p>
            <a:pPr marL="0" indent="0">
              <a:buNone/>
            </a:pPr>
            <a:r>
              <a:rPr lang="de-DE" altLang="de-DE" b="1" dirty="0" smtClean="0"/>
              <a:t>Zur 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dirty="0" smtClean="0"/>
              <a:t>amtlicher 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dirty="0" smtClean="0"/>
              <a:t>Klausuranmeldung (</a:t>
            </a:r>
            <a:r>
              <a:rPr lang="de-DE" altLang="de-DE" dirty="0" err="1" smtClean="0"/>
              <a:t>TUCaN</a:t>
            </a:r>
            <a:r>
              <a:rPr lang="de-DE" altLang="de-DE" dirty="0" smtClean="0"/>
              <a:t>!)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6192837" y="1614140"/>
            <a:ext cx="2698751" cy="950764"/>
          </a:xfrm>
          <a:prstGeom prst="wedgeRoundRectCallout">
            <a:avLst>
              <a:gd name="adj1" fmla="val -58303"/>
              <a:gd name="adj2" fmla="val -1928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Einsicht am 24.+25.10.2016 geplant.</a:t>
            </a:r>
            <a:endParaRPr lang="de-DE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Assignment-Operator (</a:t>
            </a:r>
            <a:r>
              <a:rPr lang="de-DE" altLang="de-DE" smtClean="0"/>
              <a:t>II)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Vergleich mit Java</a:t>
            </a:r>
          </a:p>
          <a:p>
            <a:endParaRPr lang="en-US" b="1" smtClean="0"/>
          </a:p>
          <a:p>
            <a:pPr marL="342900" indent="-342900">
              <a:buFontTx/>
              <a:buChar char="-"/>
            </a:pPr>
            <a:r>
              <a:rPr lang="en-US" smtClean="0"/>
              <a:t>Assignment-Operator kann in Java </a:t>
            </a:r>
            <a:r>
              <a:rPr lang="en-US" b="1" smtClean="0"/>
              <a:t>nicht überschrieben/angepasst werden</a:t>
            </a:r>
            <a:r>
              <a:rPr lang="en-US" smtClean="0"/>
              <a:t>.</a:t>
            </a:r>
          </a:p>
          <a:p>
            <a:pPr marL="342900" indent="-342900">
              <a:buFontTx/>
              <a:buChar char="-"/>
            </a:pPr>
            <a:endParaRPr lang="en-US" smtClean="0"/>
          </a:p>
          <a:p>
            <a:pPr marL="342900" indent="-342900">
              <a:buFontTx/>
              <a:buChar char="-"/>
            </a:pPr>
            <a:r>
              <a:rPr lang="en-US" b="1" smtClean="0"/>
              <a:t>Java-Primitive</a:t>
            </a:r>
            <a:r>
              <a:rPr lang="en-US" smtClean="0"/>
              <a:t> (int, double,…): </a:t>
            </a:r>
            <a:r>
              <a:rPr lang="en-US" b="1" smtClean="0"/>
              <a:t>Wertzuweisung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 y = x;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++y // Only y is modified</a:t>
            </a:r>
          </a:p>
          <a:p>
            <a:pPr marL="692150" lvl="1" indent="-342900">
              <a:buFontTx/>
              <a:buChar char="-"/>
            </a:pPr>
            <a:endParaRPr lang="en-US" smtClean="0"/>
          </a:p>
          <a:p>
            <a:pPr marL="342900" indent="-342900">
              <a:buFontTx/>
              <a:buChar char="-"/>
            </a:pPr>
            <a:r>
              <a:rPr lang="en-US" b="1" smtClean="0"/>
              <a:t>Java-Objekte</a:t>
            </a:r>
            <a:r>
              <a:rPr lang="en-US" smtClean="0"/>
              <a:t>: </a:t>
            </a:r>
            <a:r>
              <a:rPr lang="en-US" b="1" smtClean="0"/>
              <a:t>Referenzzuweisung/Aliasing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Floor x = new Floor();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Floor y = x; // Aliasing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y.setLevel(3); // x and y are modified</a:t>
            </a: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Rule</a:t>
            </a:r>
            <a:r>
              <a:rPr lang="de-DE" altLang="de-DE" dirty="0" smtClean="0"/>
              <a:t> </a:t>
            </a:r>
            <a:r>
              <a:rPr lang="de-DE" altLang="de-DE" err="1" smtClean="0"/>
              <a:t>of</a:t>
            </a:r>
            <a:r>
              <a:rPr lang="de-DE" altLang="de-DE" smtClean="0"/>
              <a:t> Three (I)</a:t>
            </a:r>
            <a:endParaRPr lang="de-DE" altLang="de-DE" dirty="0" smtClean="0"/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dirty="0" smtClean="0">
                <a:solidFill>
                  <a:schemeClr val="bg1"/>
                </a:solidFill>
              </a:rPr>
              <a:t>Implementiert man </a:t>
            </a:r>
            <a:r>
              <a:rPr lang="de-DE" dirty="0" err="1" smtClean="0">
                <a:solidFill>
                  <a:schemeClr val="bg1"/>
                </a:solidFill>
              </a:rPr>
              <a:t>Copy</a:t>
            </a:r>
            <a:r>
              <a:rPr lang="de-DE" dirty="0" smtClean="0">
                <a:solidFill>
                  <a:schemeClr val="bg1"/>
                </a:solidFill>
              </a:rPr>
              <a:t>-Konstruktor</a:t>
            </a:r>
            <a:r>
              <a:rPr lang="de-DE" b="0" dirty="0" smtClean="0">
                <a:solidFill>
                  <a:schemeClr val="bg1"/>
                </a:solidFill>
              </a:rPr>
              <a:t>, </a:t>
            </a:r>
            <a:r>
              <a:rPr lang="de-DE" dirty="0" err="1" smtClean="0">
                <a:solidFill>
                  <a:schemeClr val="bg1"/>
                </a:solidFill>
              </a:rPr>
              <a:t>Assignment</a:t>
            </a:r>
            <a:r>
              <a:rPr lang="de-DE" dirty="0" smtClean="0">
                <a:solidFill>
                  <a:schemeClr val="bg1"/>
                </a:solidFill>
              </a:rPr>
              <a:t>-Operator</a:t>
            </a:r>
            <a:r>
              <a:rPr lang="de-DE" b="0" dirty="0" smtClean="0">
                <a:solidFill>
                  <a:schemeClr val="bg1"/>
                </a:solidFill>
              </a:rPr>
              <a:t> oder </a:t>
            </a:r>
            <a:r>
              <a:rPr lang="de-DE" dirty="0" smtClean="0">
                <a:solidFill>
                  <a:schemeClr val="bg1"/>
                </a:solidFill>
              </a:rPr>
              <a:t>Destruktor</a:t>
            </a:r>
            <a:r>
              <a:rPr lang="de-DE" b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3084459"/>
            <a:ext cx="3529087" cy="3096196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#</a:t>
            </a:r>
            <a:r>
              <a:rPr lang="en-US" sz="1200" dirty="0">
                <a:solidFill>
                  <a:srgbClr val="7F0055"/>
                </a:solidFill>
                <a:latin typeface="Courier New" panose="02070309020205020404" pitchFamily="49" charset="0"/>
              </a:rPr>
              <a:t>include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</a:rPr>
              <a:t>&lt;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</a:rPr>
              <a:t>fstream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n-US" sz="1200" dirty="0"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5032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200" err="1">
                <a:latin typeface="Courier New" panose="02070309020205020404" pitchFamily="49" charset="0"/>
                <a:cs typeface="Courier New" panose="02070309020205020404" pitchFamily="49" charset="0"/>
              </a:rPr>
              <a:t>logFile.open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logfile.txt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de-DE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de-DE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de-DE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}</a:t>
            </a:r>
            <a:b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dirty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</a:t>
            </a:r>
            <a:r>
              <a:rPr lang="en-US" sz="12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copy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constructor</a:t>
            </a:r>
          </a:p>
          <a:p>
            <a:pPr marL="0" indent="0">
              <a:buNone/>
            </a:pPr>
            <a:r>
              <a:rPr lang="en-US" sz="12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// No assignment operator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~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srgbClr val="0000C0"/>
                </a:solidFill>
                <a:highlight>
                  <a:srgbClr val="F0D8A8"/>
                </a:highlight>
                <a:latin typeface="Courier New" panose="02070309020205020404" pitchFamily="49" charset="0"/>
              </a:rPr>
              <a:t>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logFile.close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}</a:t>
            </a:r>
            <a:b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200" dirty="0" err="1">
                <a:solidFill>
                  <a:srgbClr val="005032"/>
                </a:solidFill>
                <a:latin typeface="Courier New" panose="02070309020205020404" pitchFamily="49" charset="0"/>
              </a:rPr>
              <a:t>ofstream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C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logFile</a:t>
            </a:r>
            <a:r>
              <a:rPr lang="en-US" sz="1200" dirty="0">
                <a:solidFill>
                  <a:srgbClr val="00000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200" kern="0" dirty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3923928" y="4437112"/>
            <a:ext cx="4572446" cy="360040"/>
          </a:xfrm>
          <a:prstGeom prst="wedgeRoundRectCallout">
            <a:avLst>
              <a:gd name="adj1" fmla="val -74347"/>
              <a:gd name="adj2" fmla="val -113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Default </a:t>
            </a:r>
            <a:r>
              <a:rPr lang="de-DE" dirty="0" err="1" smtClean="0">
                <a:solidFill>
                  <a:schemeClr val="bg1"/>
                </a:solidFill>
              </a:rPr>
              <a:t>Copy</a:t>
            </a:r>
            <a:r>
              <a:rPr lang="de-DE" dirty="0" smtClean="0">
                <a:solidFill>
                  <a:schemeClr val="bg1"/>
                </a:solidFill>
              </a:rPr>
              <a:t>-Konstruktor kopiert </a:t>
            </a:r>
            <a:r>
              <a:rPr lang="de-DE" i="1" err="1" smtClean="0">
                <a:solidFill>
                  <a:schemeClr val="bg1"/>
                </a:solidFill>
              </a:rPr>
              <a:t>logFile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dirty="0" err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3923928" y="4941168"/>
            <a:ext cx="4572446" cy="720080"/>
          </a:xfrm>
          <a:prstGeom prst="wedgeRoundRectCallout">
            <a:avLst>
              <a:gd name="adj1" fmla="val -75710"/>
              <a:gd name="adj2" fmla="val -8636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</a:t>
            </a:r>
            <a:r>
              <a:rPr lang="de-DE">
                <a:solidFill>
                  <a:schemeClr val="bg1"/>
                </a:solidFill>
              </a:rPr>
              <a:t>: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std::ostream </a:t>
            </a:r>
            <a:r>
              <a:rPr lang="de-DE">
                <a:solidFill>
                  <a:schemeClr val="bg1"/>
                </a:solidFill>
              </a:rPr>
              <a:t>hat </a:t>
            </a:r>
            <a:r>
              <a:rPr lang="de-DE" b="1">
                <a:solidFill>
                  <a:schemeClr val="bg1"/>
                </a:solidFill>
              </a:rPr>
              <a:t>keinen Kopierkonstruktor</a:t>
            </a:r>
            <a:r>
              <a:rPr lang="de-DE">
                <a:solidFill>
                  <a:schemeClr val="bg1"/>
                </a:solidFill>
              </a:rPr>
              <a:t>!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16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8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Rule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of</a:t>
            </a:r>
            <a:r>
              <a:rPr lang="de-DE" altLang="de-DE" dirty="0" smtClean="0"/>
              <a:t> </a:t>
            </a:r>
            <a:r>
              <a:rPr lang="de-DE" altLang="de-DE" err="1" smtClean="0"/>
              <a:t>Three</a:t>
            </a:r>
            <a:r>
              <a:rPr lang="de-DE" altLang="de-DE" smtClean="0"/>
              <a:t> (II)</a:t>
            </a:r>
            <a:endParaRPr lang="de-DE" altLang="de-DE" dirty="0" smtClean="0"/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dirty="0" smtClean="0">
                <a:solidFill>
                  <a:schemeClr val="bg1"/>
                </a:solidFill>
              </a:rPr>
              <a:t>Implementiert man </a:t>
            </a:r>
            <a:r>
              <a:rPr lang="de-DE" b="1" dirty="0" err="1" smtClean="0">
                <a:solidFill>
                  <a:schemeClr val="bg1"/>
                </a:solidFill>
              </a:rPr>
              <a:t>Copy</a:t>
            </a:r>
            <a:r>
              <a:rPr lang="de-DE" b="1" dirty="0" smtClean="0">
                <a:solidFill>
                  <a:schemeClr val="bg1"/>
                </a:solidFill>
              </a:rPr>
              <a:t>-Konstruktor</a:t>
            </a:r>
            <a:r>
              <a:rPr lang="de-DE" b="0" dirty="0" smtClean="0">
                <a:solidFill>
                  <a:schemeClr val="bg1"/>
                </a:solidFill>
              </a:rPr>
              <a:t>, </a:t>
            </a:r>
            <a:r>
              <a:rPr lang="de-DE" b="1" dirty="0" err="1" smtClean="0">
                <a:solidFill>
                  <a:schemeClr val="bg1"/>
                </a:solidFill>
              </a:rPr>
              <a:t>Assignment</a:t>
            </a:r>
            <a:r>
              <a:rPr lang="de-DE" b="1" dirty="0" smtClean="0">
                <a:solidFill>
                  <a:schemeClr val="bg1"/>
                </a:solidFill>
              </a:rPr>
              <a:t>-Operator</a:t>
            </a:r>
            <a:r>
              <a:rPr lang="de-DE" b="0" dirty="0" smtClean="0">
                <a:solidFill>
                  <a:schemeClr val="bg1"/>
                </a:solidFill>
              </a:rPr>
              <a:t> oder </a:t>
            </a:r>
            <a:r>
              <a:rPr lang="de-DE" b="1" dirty="0" smtClean="0">
                <a:solidFill>
                  <a:schemeClr val="bg1"/>
                </a:solidFill>
              </a:rPr>
              <a:t>Destruktor</a:t>
            </a:r>
            <a:r>
              <a:rPr lang="de-DE" b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573016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 smtClean="0"/>
              <a:t>Der Compiler generiert einen der drei bei Bedarf automatisch, indem Felder 1:1 kopiert werden (evtl. </a:t>
            </a:r>
            <a:r>
              <a:rPr lang="de-DE" b="0" kern="0" smtClean="0"/>
              <a:t>mittels "rekursivem" </a:t>
            </a:r>
            <a:r>
              <a:rPr lang="de-DE" b="0" kern="0" dirty="0" err="1" smtClean="0"/>
              <a:t>Copy</a:t>
            </a:r>
            <a:r>
              <a:rPr lang="de-DE" b="0" kern="0" dirty="0" smtClean="0"/>
              <a:t>-Konstruktor).</a:t>
            </a:r>
            <a:br>
              <a:rPr lang="de-DE" b="0" kern="0" dirty="0" smtClean="0"/>
            </a:br>
            <a:endParaRPr lang="de-DE" b="0" kern="0" dirty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 smtClean="0"/>
              <a:t>Wenn ich </a:t>
            </a:r>
            <a:r>
              <a:rPr lang="de-DE" kern="0" dirty="0" smtClean="0"/>
              <a:t>Ressourcen</a:t>
            </a:r>
            <a:r>
              <a:rPr lang="de-DE" b="0" kern="0" dirty="0" smtClean="0"/>
              <a:t> (Speicher, File Handle,…) in einem </a:t>
            </a:r>
            <a:r>
              <a:rPr lang="de-DE" kern="0" dirty="0" smtClean="0"/>
              <a:t>Konstruktor</a:t>
            </a:r>
            <a:r>
              <a:rPr lang="de-DE" b="0" kern="0" dirty="0" smtClean="0"/>
              <a:t> akquiriere, möchte ich sie auch im </a:t>
            </a:r>
            <a:r>
              <a:rPr lang="de-DE" kern="0" dirty="0" smtClean="0"/>
              <a:t>Destruktor</a:t>
            </a:r>
            <a:r>
              <a:rPr lang="de-DE" b="0" kern="0" dirty="0" smtClean="0"/>
              <a:t> freigeben.</a:t>
            </a:r>
            <a:br>
              <a:rPr lang="de-DE" b="0" kern="0" dirty="0" smtClean="0"/>
            </a:br>
            <a:endParaRPr lang="en-US" b="0" kern="0" dirty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 smtClean="0"/>
              <a:t>Verwende ich einen </a:t>
            </a:r>
            <a:r>
              <a:rPr lang="de-DE" kern="0" dirty="0" smtClean="0"/>
              <a:t>eigenen </a:t>
            </a:r>
            <a:r>
              <a:rPr lang="de-DE" kern="0" dirty="0" err="1" smtClean="0"/>
              <a:t>Copy</a:t>
            </a:r>
            <a:r>
              <a:rPr lang="de-DE" kern="0" dirty="0" smtClean="0"/>
              <a:t>-Konstruktor</a:t>
            </a:r>
            <a:r>
              <a:rPr lang="de-DE" b="0" kern="0" dirty="0" smtClean="0"/>
              <a:t> und einen </a:t>
            </a:r>
            <a:r>
              <a:rPr lang="de-DE" kern="0" dirty="0" smtClean="0"/>
              <a:t>generierten </a:t>
            </a:r>
            <a:r>
              <a:rPr lang="de-DE" kern="0" dirty="0" err="1" smtClean="0"/>
              <a:t>Assignment</a:t>
            </a:r>
            <a:r>
              <a:rPr lang="de-DE" kern="0" dirty="0" smtClean="0"/>
              <a:t>-Operator</a:t>
            </a:r>
            <a:r>
              <a:rPr lang="de-DE" b="0" kern="0" dirty="0" smtClean="0"/>
              <a:t>, kann es zu </a:t>
            </a:r>
            <a:r>
              <a:rPr lang="de-DE" kern="0" dirty="0" smtClean="0"/>
              <a:t>inkonsistenten Verhalten</a:t>
            </a:r>
            <a:r>
              <a:rPr lang="de-DE" b="0" kern="0" dirty="0" smtClean="0"/>
              <a:t> kommen.</a:t>
            </a:r>
            <a:br>
              <a:rPr lang="de-DE" b="0" kern="0" dirty="0" smtClean="0"/>
            </a:br>
            <a:endParaRPr lang="de-DE" b="0" kern="0" dirty="0" smtClean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02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Compiler-</a:t>
            </a:r>
            <a:r>
              <a:rPr lang="en-US" err="1" smtClean="0"/>
              <a:t>generierte</a:t>
            </a:r>
            <a:r>
              <a:rPr lang="en-US" smtClean="0"/>
              <a:t> Methoden (I)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 C++-</a:t>
            </a:r>
            <a:r>
              <a:rPr lang="en-US" smtClean="0"/>
              <a:t>Compiler ("</a:t>
            </a:r>
            <a:r>
              <a:rPr lang="en-US" b="1" smtClean="0"/>
              <a:t>automagically</a:t>
            </a:r>
            <a:r>
              <a:rPr lang="en-US" smtClean="0"/>
              <a:t>") generiert </a:t>
            </a:r>
            <a:r>
              <a:rPr lang="en-US" dirty="0" err="1" smtClean="0"/>
              <a:t>automatisch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Reihe</a:t>
            </a:r>
            <a:r>
              <a:rPr lang="en-US" dirty="0" smtClean="0"/>
              <a:t> von </a:t>
            </a:r>
            <a:r>
              <a:rPr lang="en-US" dirty="0" err="1" smtClean="0"/>
              <a:t>Methoden</a:t>
            </a:r>
            <a:r>
              <a:rPr lang="en-US" dirty="0" smtClean="0"/>
              <a:t>, falls </a:t>
            </a:r>
            <a:r>
              <a:rPr lang="en-US" dirty="0" err="1" smtClean="0"/>
              <a:t>sie</a:t>
            </a:r>
            <a:r>
              <a:rPr lang="en-US" dirty="0" smtClean="0"/>
              <a:t> </a:t>
            </a:r>
            <a:r>
              <a:rPr lang="en-US" b="1" dirty="0" err="1" smtClean="0"/>
              <a:t>nicht</a:t>
            </a:r>
            <a:r>
              <a:rPr lang="en-US" b="1" dirty="0" smtClean="0"/>
              <a:t> </a:t>
            </a:r>
            <a:r>
              <a:rPr lang="en-US" b="1" dirty="0" err="1" smtClean="0"/>
              <a:t>vorhanden</a:t>
            </a:r>
            <a:r>
              <a:rPr lang="en-US" b="1" dirty="0" smtClean="0"/>
              <a:t> (=</a:t>
            </a:r>
            <a:r>
              <a:rPr lang="en-US" b="1" dirty="0" err="1" smtClean="0"/>
              <a:t>deklariert</a:t>
            </a:r>
            <a:r>
              <a:rPr lang="en-US" b="1" dirty="0" smtClean="0"/>
              <a:t>)</a:t>
            </a:r>
            <a:r>
              <a:rPr lang="en-US" dirty="0" smtClean="0"/>
              <a:t> </a:t>
            </a:r>
            <a:r>
              <a:rPr lang="en-US" dirty="0" err="1" smtClean="0"/>
              <a:t>sind</a:t>
            </a:r>
            <a:r>
              <a:rPr lang="en-US" dirty="0" smtClean="0"/>
              <a:t>, </a:t>
            </a:r>
            <a:r>
              <a:rPr lang="en-US" dirty="0" err="1" smtClean="0"/>
              <a:t>z.B</a:t>
            </a:r>
            <a:r>
              <a:rPr lang="en-US" dirty="0" smtClean="0"/>
              <a:t>.:</a:t>
            </a:r>
            <a:br>
              <a:rPr lang="en-US" dirty="0" smtClean="0"/>
            </a:br>
            <a:endParaRPr lang="en-US" dirty="0" smtClean="0"/>
          </a:p>
          <a:p>
            <a:pPr marL="342900" lvl="0" indent="-342900">
              <a:buFont typeface="Wingdings" pitchFamily="2" charset="2"/>
              <a:buChar char="§"/>
            </a:pPr>
            <a:r>
              <a:rPr lang="en-US" dirty="0" smtClean="0"/>
              <a:t>Default-</a:t>
            </a:r>
            <a:r>
              <a:rPr lang="en-US" dirty="0" err="1" smtClean="0"/>
              <a:t>Konstruktor</a:t>
            </a:r>
            <a:r>
              <a:rPr lang="en-US" dirty="0" smtClean="0"/>
              <a:t>		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()	</a:t>
            </a:r>
            <a:r>
              <a:rPr lang="en-US" dirty="0"/>
              <a:t>(</a:t>
            </a:r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 err="1"/>
              <a:t>wie</a:t>
            </a:r>
            <a:r>
              <a:rPr lang="en-US" dirty="0"/>
              <a:t> in </a:t>
            </a:r>
            <a:r>
              <a:rPr lang="en-US" dirty="0" smtClean="0"/>
              <a:t>Java!)</a:t>
            </a:r>
          </a:p>
          <a:p>
            <a:pPr marL="342900" lvl="0" indent="-342900">
              <a:buFont typeface="Wingdings" pitchFamily="2" charset="2"/>
              <a:buChar char="§"/>
            </a:pPr>
            <a:r>
              <a:rPr lang="en-US" dirty="0" smtClean="0"/>
              <a:t>Copy-</a:t>
            </a:r>
            <a:r>
              <a:rPr lang="en-US" dirty="0" err="1" smtClean="0"/>
              <a:t>Konstruktor</a:t>
            </a:r>
            <a:r>
              <a:rPr lang="en-US" dirty="0" smtClean="0"/>
              <a:t>		</a:t>
            </a:r>
            <a:r>
              <a:rPr lang="en-US" sz="14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&amp;a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smtClean="0"/>
              <a:t>Assignment-Operator	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operator=(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&amp;a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marL="342900" lvl="0" indent="-342900">
              <a:buFont typeface="Wingdings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Destruktor		</a:t>
            </a:r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~</a:t>
            </a:r>
            <a:r>
              <a:rPr lang="en-US" sz="14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>
                <a:solidFill>
                  <a:srgbClr val="000000"/>
                </a:solidFill>
              </a:rPr>
              <a:t>Initialisierungsliste 		</a:t>
            </a:r>
            <a:r>
              <a:rPr lang="en-US" smtClean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en-US" dirty="0">
              <a:solidFill>
                <a:srgbClr val="000000"/>
              </a:solidFill>
            </a:endParaRPr>
          </a:p>
          <a:p>
            <a:endParaRPr lang="en-US" smtClean="0"/>
          </a:p>
          <a:p>
            <a:r>
              <a:rPr lang="en-US" smtClean="0"/>
              <a:t>Man </a:t>
            </a:r>
            <a:r>
              <a:rPr lang="en-US"/>
              <a:t>kann auch die </a:t>
            </a:r>
            <a:r>
              <a:rPr lang="en-US" b="1"/>
              <a:t>Generierung unterbinden</a:t>
            </a:r>
          </a:p>
          <a:p>
            <a:pPr marL="342900" indent="-342900">
              <a:buFontTx/>
              <a:buChar char="-"/>
            </a:pPr>
            <a:r>
              <a:rPr lang="en-US"/>
              <a:t>vor C++11:</a:t>
            </a:r>
          </a:p>
          <a:p>
            <a:pPr marL="692150" lvl="1" indent="-342900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void operator=(Elevator &amp;); // WITHOUT implementation</a:t>
            </a:r>
          </a:p>
          <a:p>
            <a:pPr marL="342900" indent="-342900">
              <a:buFontTx/>
              <a:buChar char="-"/>
            </a:pPr>
            <a:r>
              <a:rPr lang="en-US"/>
              <a:t>seit C++11: </a:t>
            </a:r>
          </a:p>
          <a:p>
            <a:pPr marL="692150" lvl="1" indent="-342900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void operator=(Elevator &amp;) = delete;</a:t>
            </a:r>
          </a:p>
          <a:p>
            <a:pPr marL="692150" lvl="1" indent="-342900"/>
            <a:endParaRPr lang="en-US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Compiler-generierte Methoden (</a:t>
            </a:r>
            <a:r>
              <a:rPr lang="en-US" smtClean="0"/>
              <a:t>II)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In Java</a:t>
            </a:r>
            <a:r>
              <a:rPr lang="en-US" smtClean="0"/>
              <a:t> (Beispiel)</a:t>
            </a:r>
            <a:endParaRPr lang="en-US" b="1" smtClean="0"/>
          </a:p>
          <a:p>
            <a:pPr marL="342900" indent="-342900">
              <a:buFontTx/>
              <a:buChar char="-"/>
            </a:pPr>
            <a:r>
              <a:rPr lang="en-US"/>
              <a:t>Jede Klasse </a:t>
            </a:r>
            <a:r>
              <a:rPr lang="en-US" smtClean="0"/>
              <a:t>erbt </a:t>
            </a:r>
            <a:r>
              <a:rPr lang="en-US"/>
              <a:t>(indirekt) von </a:t>
            </a:r>
            <a:r>
              <a:rPr lang="en-US" smtClean="0"/>
              <a:t>java.lang.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public class Elevator {}</a:t>
            </a:r>
            <a:r>
              <a:rPr lang="en-US"/>
              <a:t>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>
                <a:sym typeface="Wingdings" panose="05000000000000000000" pitchFamily="2" charset="2"/>
              </a:rPr>
              <a:t>wird zu durch Compiler zu</a:t>
            </a:r>
            <a:br>
              <a:rPr lang="en-US" smtClean="0">
                <a:sym typeface="Wingdings" panose="05000000000000000000" pitchFamily="2" charset="2"/>
              </a:rPr>
            </a:br>
            <a:r>
              <a:rPr lang="en-US" smtClean="0">
                <a:sym typeface="Wingdings" panose="05000000000000000000" pitchFamily="2" charset="2"/>
              </a:rPr>
              <a:t/>
            </a:r>
            <a:br>
              <a:rPr lang="en-US" smtClean="0">
                <a:sym typeface="Wingdings" panose="05000000000000000000" pitchFamily="2" charset="2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 class Elevator extends Object {}</a:t>
            </a:r>
          </a:p>
          <a:p>
            <a:pPr marL="342900" indent="-342900">
              <a:buFontTx/>
              <a:buChar char="-"/>
            </a:pPr>
            <a:endParaRPr lang="en-US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342900" indent="-342900">
              <a:buFontTx/>
              <a:buChar char="-"/>
            </a:pPr>
            <a:r>
              <a:rPr lang="en-US" b="1">
                <a:sym typeface="Wingdings" panose="05000000000000000000" pitchFamily="2" charset="2"/>
              </a:rPr>
              <a:t>Namensraum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en-US">
                <a:sym typeface="Wingdings" panose="05000000000000000000" pitchFamily="2" charset="2"/>
              </a:rPr>
              <a:t>wird automatisch eingebunden.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342900" indent="-342900">
              <a:buFontTx/>
              <a:buChar char="-"/>
            </a:pP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Stolperfallen bei der Speicherverwaltung</a:t>
            </a:r>
            <a:endParaRPr lang="de-DE" altLang="de-DE" dirty="0" smtClean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Hängende</a:t>
            </a:r>
            <a:r>
              <a:rPr lang="en-US" dirty="0"/>
              <a:t> </a:t>
            </a:r>
            <a:r>
              <a:rPr lang="en-US" dirty="0" err="1"/>
              <a:t>Zeiger</a:t>
            </a:r>
            <a:r>
              <a:rPr lang="en-US" dirty="0"/>
              <a:t> und </a:t>
            </a:r>
            <a:r>
              <a:rPr lang="en-US" dirty="0" err="1" smtClean="0"/>
              <a:t>Speicherlecks</a:t>
            </a:r>
            <a:endParaRPr lang="en-US" dirty="0"/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dirty="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"Making </a:t>
            </a:r>
            <a:r>
              <a:rPr lang="en-US" altLang="de-DE" sz="1600" b="0" dirty="0">
                <a:solidFill>
                  <a:srgbClr val="2A00FF"/>
                </a:solidFill>
                <a:latin typeface="Consolas" pitchFamily="49" charset="0"/>
              </a:rPr>
              <a:t>next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dirty="0" smtClean="0">
                <a:solidFill>
                  <a:srgbClr val="005032"/>
                </a:solidFill>
                <a:latin typeface="Consolas" pitchFamily="49" charset="0"/>
              </a:rPr>
              <a:t>Floor &amp;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600" b="0" dirty="0">
                <a:solidFill>
                  <a:srgbClr val="2A00FF"/>
                </a:solidFill>
                <a:latin typeface="Consolas" pitchFamily="49" charset="0"/>
              </a:rPr>
              <a:t>floor is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g++ </a:t>
            </a:r>
            <a:r>
              <a:rPr lang="de-DE" dirty="0">
                <a:solidFill>
                  <a:schemeClr val="bg1"/>
                </a:solidFill>
              </a:rPr>
              <a:t>ist gnädig und lässt das mit einer Warnung durchgehen.  </a:t>
            </a:r>
            <a:r>
              <a:rPr lang="de-DE" b="1" dirty="0">
                <a:solidFill>
                  <a:schemeClr val="bg1"/>
                </a:solidFill>
              </a:rPr>
              <a:t>Ist trotzdem sehr schlechter Programmierstil</a:t>
            </a:r>
            <a:r>
              <a:rPr lang="de-D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Hier wird eine </a:t>
            </a:r>
            <a:r>
              <a:rPr lang="de-DE" b="1" dirty="0">
                <a:solidFill>
                  <a:schemeClr val="bg1"/>
                </a:solidFill>
              </a:rPr>
              <a:t>Referenz</a:t>
            </a:r>
            <a:r>
              <a:rPr lang="de-DE" dirty="0">
                <a:solidFill>
                  <a:schemeClr val="bg1"/>
                </a:solidFill>
              </a:rPr>
              <a:t> auf eine </a:t>
            </a:r>
            <a:r>
              <a:rPr lang="de-DE" b="1" dirty="0">
                <a:solidFill>
                  <a:schemeClr val="bg1"/>
                </a:solidFill>
              </a:rPr>
              <a:t>lokale Variable </a:t>
            </a:r>
            <a:r>
              <a:rPr lang="de-DE" dirty="0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Hängende Zeiger</a:t>
            </a:r>
            <a:br>
              <a:rPr lang="de-DE" dirty="0" smtClean="0"/>
            </a:br>
            <a:r>
              <a:rPr lang="de-DE" sz="2000" dirty="0" smtClean="0"/>
              <a:t>Referenzen auf gelöschte Objekte zurückgeben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smtClean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floor is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Compiler erkennt, wann </a:t>
            </a:r>
            <a:r>
              <a:rPr lang="de-DE" dirty="0">
                <a:solidFill>
                  <a:schemeClr val="bg1"/>
                </a:solidFill>
              </a:rPr>
              <a:t>Kopien vermieden werden </a:t>
            </a:r>
            <a:r>
              <a:rPr lang="de-DE" dirty="0" smtClean="0">
                <a:solidFill>
                  <a:schemeClr val="bg1"/>
                </a:solidFill>
              </a:rPr>
              <a:t>können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Erwartet</a:t>
            </a:r>
            <a:endParaRPr lang="en-US" sz="2400" dirty="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Tatsächlich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Copy</a:t>
            </a:r>
            <a:r>
              <a:rPr lang="de-DE" altLang="de-DE" dirty="0" smtClean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dirty="0" smtClean="0"/>
              <a:t>Zu erwarten ist, dass bei (5.) zunächst ein Objekt mittels Default-Konstruktor angelegt und dann mittels </a:t>
            </a:r>
            <a:r>
              <a:rPr lang="de-DE" sz="1800" b="0" i="1" dirty="0" err="1" smtClean="0"/>
              <a:t>operator</a:t>
            </a:r>
            <a:r>
              <a:rPr lang="de-DE" sz="1800" b="0" i="1" dirty="0" smtClean="0"/>
              <a:t>=</a:t>
            </a:r>
            <a:r>
              <a:rPr lang="de-DE" sz="1800" b="0" dirty="0" smtClean="0"/>
              <a:t> überschrieben wird – C++ ist da schlauer </a:t>
            </a:r>
            <a:r>
              <a:rPr lang="de-DE" sz="1800" b="0" dirty="0" smtClean="0">
                <a:sym typeface="Wingdings" panose="05000000000000000000" pitchFamily="2" charset="2"/>
              </a:rPr>
              <a:t></a:t>
            </a:r>
            <a:r>
              <a:rPr lang="de-DE" b="0" dirty="0" smtClean="0"/>
              <a:t>.</a:t>
            </a:r>
            <a:endParaRPr lang="en-US" b="0" dirty="0"/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02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 dirty="0">
              <a:latin typeface="Courier New" panose="02070309020205020404" pitchFamily="49" charset="0"/>
            </a:endParaRPr>
          </a:p>
          <a:p>
            <a:pPr lvl="1" algn="l"/>
            <a:r>
              <a:rPr lang="en-US" sz="11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 dirty="0">
              <a:latin typeface="Courier New" panose="02070309020205020404" pitchFamily="49" charset="0"/>
            </a:endParaRPr>
          </a:p>
          <a:p>
            <a:pPr lvl="1" algn="l"/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inline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operator</a:t>
            </a:r>
            <a:r>
              <a:rPr lang="en-US" sz="11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br>
              <a:rPr lang="en-US" sz="11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1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1100" dirty="0" smtClean="0">
                <a:latin typeface="Courier New" panose="02070309020205020404" pitchFamily="49" charset="0"/>
              </a:rPr>
              <a:t/>
            </a:r>
            <a:br>
              <a:rPr lang="de-DE" sz="1100" dirty="0" smtClean="0">
                <a:latin typeface="Courier New" panose="02070309020205020404" pitchFamily="49" charset="0"/>
              </a:rPr>
            </a:br>
            <a:r>
              <a:rPr lang="en-US" sz="1100" dirty="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dirty="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dirty="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a</a:t>
            </a:r>
            <a:r>
              <a:rPr lang="en-US" sz="1100" dirty="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;</a:t>
            </a:r>
            <a:r>
              <a:rPr lang="en-US" sz="1100" dirty="0" smtClean="0">
                <a:latin typeface="Courier New" panose="02070309020205020404" pitchFamily="49" charset="0"/>
              </a:rPr>
              <a:t> </a:t>
            </a:r>
            <a:br>
              <a:rPr lang="en-US" sz="1100" dirty="0" smtClean="0">
                <a:latin typeface="Courier New" panose="02070309020205020404" pitchFamily="49" charset="0"/>
              </a:rPr>
            </a:br>
            <a:r>
              <a:rPr lang="en-US" sz="1100" dirty="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c = a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endParaRPr lang="en-US" sz="1100" dirty="0">
              <a:latin typeface="Courier New" panose="02070309020205020404" pitchFamily="49" charset="0"/>
            </a:endParaRPr>
          </a:p>
          <a:p>
            <a:pPr algn="l"/>
            <a:r>
              <a:rPr lang="en-US" sz="1100" dirty="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b(a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100" dirty="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b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 a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100" dirty="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dirty="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dirty="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d = </a:t>
            </a:r>
            <a:r>
              <a:rPr lang="en-US" sz="1100" dirty="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/>
            </a:r>
            <a:br>
              <a:rPr lang="en-US" sz="1100" dirty="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 dirty="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dirty="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 dirty="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 dirty="0" smtClean="0">
                <a:latin typeface="+mj-lt"/>
                <a:cs typeface="Courier New" panose="02070309020205020404" pitchFamily="49" charset="0"/>
              </a:rPr>
              <a:t>Ausgabe: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operator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called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dirty="0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dirty="0" smtClean="0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Mit </a:t>
            </a:r>
            <a:r>
              <a:rPr lang="de-DE" i="1" dirty="0">
                <a:solidFill>
                  <a:schemeClr val="bg1"/>
                </a:solidFill>
              </a:rPr>
              <a:t>–</a:t>
            </a:r>
            <a:r>
              <a:rPr lang="de-DE" i="1" dirty="0" err="1">
                <a:solidFill>
                  <a:schemeClr val="bg1"/>
                </a:solidFill>
              </a:rPr>
              <a:t>fno-elide-constructors</a:t>
            </a:r>
            <a:r>
              <a:rPr lang="de-DE" dirty="0">
                <a:solidFill>
                  <a:schemeClr val="bg1"/>
                </a:solidFill>
              </a:rPr>
              <a:t> wird tatsächlich kopiert</a:t>
            </a:r>
            <a:r>
              <a:rPr lang="de-DE" dirty="0" smtClean="0">
                <a:solidFill>
                  <a:schemeClr val="bg1"/>
                </a:solidFill>
              </a:rPr>
              <a:t>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en.wikipedia.org/wiki/Copy_elision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smtClean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dirty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dirty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floor is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442492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148263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Dieses Programm enthält einen Fehler!  Wer sieht ihn?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 smtClean="0">
                <a:solidFill>
                  <a:srgbClr val="005AA9"/>
                </a:solidFill>
              </a:rPr>
              <a:t>?</a:t>
            </a:r>
            <a:endParaRPr lang="de-DE" altLang="de-DE" sz="6000" b="1" dirty="0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Übungsmaterial</a:t>
            </a:r>
            <a:endParaRPr lang="de-DE" altLang="de-DE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b="1" smtClean="0"/>
              <a:t>Virtuelle </a:t>
            </a:r>
            <a:r>
              <a:rPr lang="de-DE" b="1" dirty="0" smtClean="0"/>
              <a:t>Maschine</a:t>
            </a:r>
            <a:r>
              <a:rPr lang="de-DE" smtClean="0"/>
              <a:t>:  </a:t>
            </a:r>
            <a:endParaRPr lang="de-DE"/>
          </a:p>
          <a:p>
            <a:pPr lvl="1"/>
            <a:r>
              <a:rPr lang="de-DE" smtClean="0"/>
              <a:t>Downloadbereich</a:t>
            </a:r>
            <a:r>
              <a:rPr lang="de-DE"/>
              <a:t>: </a:t>
            </a:r>
            <a:r>
              <a:rPr lang="de-DE" sz="1600">
                <a:hlinkClick r:id="rId2"/>
              </a:rPr>
              <a:t>http://www.es.tu-darmstadt.de/studentftp/cppp</a:t>
            </a:r>
            <a:r>
              <a:rPr lang="de-DE" sz="1600" smtClean="0">
                <a:hlinkClick r:id="rId2"/>
              </a:rPr>
              <a:t>/</a:t>
            </a:r>
            <a:endParaRPr lang="de-DE" sz="1600" smtClean="0"/>
          </a:p>
          <a:p>
            <a:pPr lvl="1"/>
            <a:r>
              <a:rPr lang="de-DE" b="0" smtClean="0"/>
              <a:t>User</a:t>
            </a:r>
            <a:r>
              <a:rPr lang="de-DE" b="0" dirty="0" smtClean="0"/>
              <a:t>: </a:t>
            </a:r>
            <a:r>
              <a:rPr lang="de-DE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cppp</a:t>
            </a:r>
            <a:r>
              <a:rPr lang="de-DE" b="0" dirty="0" smtClean="0"/>
              <a:t>, </a:t>
            </a:r>
            <a:r>
              <a:rPr lang="de-DE" b="0" smtClean="0"/>
              <a:t>PW:  </a:t>
            </a:r>
          </a:p>
          <a:p>
            <a:pPr lvl="1"/>
            <a:r>
              <a:rPr lang="de-DE" smtClean="0"/>
              <a:t>User-PW in der VM: cppprak</a:t>
            </a:r>
            <a:r>
              <a:rPr lang="en-US" b="0" dirty="0" smtClean="0"/>
              <a:t/>
            </a:r>
            <a:br>
              <a:rPr lang="en-US" b="0" dirty="0" smtClean="0"/>
            </a:br>
            <a:endParaRPr lang="de-DE" b="0" dirty="0" smtClean="0"/>
          </a:p>
          <a:p>
            <a:r>
              <a:rPr lang="de-DE" b="1" smtClean="0"/>
              <a:t>Material: </a:t>
            </a:r>
            <a:r>
              <a:rPr lang="de-DE" smtClean="0">
                <a:hlinkClick r:id="rId3"/>
              </a:rPr>
              <a:t>https</a:t>
            </a:r>
            <a:r>
              <a:rPr lang="de-DE">
                <a:hlinkClick r:id="rId3"/>
              </a:rPr>
              <a:t>://</a:t>
            </a:r>
            <a:r>
              <a:rPr lang="de-DE">
                <a:hlinkClick r:id="rId3"/>
              </a:rPr>
              <a:t>github.com/Echtzeitsysteme/tud-cppp</a:t>
            </a:r>
            <a:r>
              <a:rPr lang="de-DE" smtClean="0">
                <a:hlinkClick r:id="rId3"/>
              </a:rPr>
              <a:t>/</a:t>
            </a:r>
            <a:endParaRPr lang="de-DE"/>
          </a:p>
          <a:p>
            <a:pPr lvl="1"/>
            <a:endParaRPr lang="de-DE" dirty="0" smtClean="0"/>
          </a:p>
          <a:p>
            <a:r>
              <a:rPr lang="de-DE" b="1" dirty="0" smtClean="0"/>
              <a:t>Eigenes Projekt </a:t>
            </a:r>
            <a:r>
              <a:rPr lang="de-DE" dirty="0" smtClean="0"/>
              <a:t>erstellen mit </a:t>
            </a:r>
            <a:r>
              <a:rPr lang="de-DE" err="1" smtClean="0"/>
              <a:t>Git</a:t>
            </a:r>
            <a:r>
              <a:rPr lang="de-DE" smtClean="0"/>
              <a:t>:</a:t>
            </a:r>
          </a:p>
          <a:p>
            <a:pPr lvl="1"/>
            <a:r>
              <a:rPr lang="de-DE" b="0" smtClean="0"/>
              <a:t>Einführung </a:t>
            </a:r>
            <a:r>
              <a:rPr lang="de-DE" b="0" dirty="0" smtClean="0"/>
              <a:t>in </a:t>
            </a:r>
            <a:r>
              <a:rPr lang="de-DE" b="0" dirty="0" err="1" smtClean="0"/>
              <a:t>Git</a:t>
            </a:r>
            <a:r>
              <a:rPr lang="de-DE" b="0" dirty="0" smtClean="0"/>
              <a:t>: </a:t>
            </a:r>
            <a:r>
              <a:rPr lang="de-DE" sz="1600" b="0" dirty="0" smtClean="0">
                <a:hlinkClick r:id="rId4"/>
              </a:rPr>
              <a:t>http</a:t>
            </a:r>
            <a:r>
              <a:rPr lang="de-DE" sz="1600" b="0" smtClean="0">
                <a:hlinkClick r:id="rId4"/>
              </a:rPr>
              <a:t>://</a:t>
            </a:r>
            <a:r>
              <a:rPr lang="de-DE" sz="1600" b="0" smtClean="0">
                <a:hlinkClick r:id="rId4"/>
              </a:rPr>
              <a:t>git-scm.com/book/de</a:t>
            </a:r>
            <a:endParaRPr lang="de-DE" sz="1600" b="0" smtClean="0"/>
          </a:p>
          <a:p>
            <a:pPr lvl="1"/>
            <a:r>
              <a:rPr lang="de-DE" b="0" smtClean="0"/>
              <a:t>Kostenfreie </a:t>
            </a:r>
            <a:r>
              <a:rPr lang="de-DE" b="0" dirty="0" err="1" smtClean="0"/>
              <a:t>Git-Repositories</a:t>
            </a:r>
            <a:r>
              <a:rPr lang="de-DE" b="0" dirty="0" smtClean="0"/>
              <a:t> auf </a:t>
            </a:r>
            <a:r>
              <a:rPr lang="de-DE" b="0" dirty="0" smtClean="0">
                <a:hlinkClick r:id="rId5"/>
              </a:rPr>
              <a:t>https</a:t>
            </a:r>
            <a:r>
              <a:rPr lang="de-DE" sz="1800" b="0" dirty="0" smtClean="0">
                <a:hlinkClick r:id="rId5"/>
              </a:rPr>
              <a:t>://</a:t>
            </a:r>
            <a:r>
              <a:rPr lang="de-DE" b="0" dirty="0" smtClean="0">
                <a:hlinkClick r:id="rId5"/>
              </a:rPr>
              <a:t>github.com</a:t>
            </a:r>
            <a:r>
              <a:rPr lang="de-DE" b="0" smtClean="0">
                <a:hlinkClick r:id="rId5"/>
              </a:rPr>
              <a:t>/</a:t>
            </a:r>
            <a:r>
              <a:rPr lang="de-DE" b="0" smtClean="0"/>
              <a:t> </a:t>
            </a:r>
            <a:endParaRPr lang="de-DE" b="0" smtClean="0"/>
          </a:p>
          <a:p>
            <a:pPr lvl="1"/>
            <a:r>
              <a:rPr lang="de-DE" smtClean="0"/>
              <a:t>Siehe </a:t>
            </a:r>
            <a:r>
              <a:rPr lang="de-DE" smtClean="0"/>
              <a:t>auch </a:t>
            </a:r>
            <a:r>
              <a:rPr lang="de-DE" i="1" smtClean="0"/>
              <a:t>cheatsheet.pdf</a:t>
            </a:r>
            <a:r>
              <a:rPr lang="de-DE" smtClean="0"/>
              <a:t> </a:t>
            </a:r>
            <a:endParaRPr lang="de-DE" smtClean="0"/>
          </a:p>
          <a:p>
            <a:pPr lvl="1"/>
            <a:endParaRPr lang="de-DE" b="0" smtClean="0"/>
          </a:p>
          <a:p>
            <a:r>
              <a:rPr lang="de-DE" b="1" smtClean="0"/>
              <a:t>Fachliche </a:t>
            </a:r>
            <a:r>
              <a:rPr lang="de-DE" b="1" dirty="0" smtClean="0"/>
              <a:t>Fragen </a:t>
            </a:r>
            <a:r>
              <a:rPr lang="de-DE" dirty="0" smtClean="0"/>
              <a:t>bitte IMMER im </a:t>
            </a:r>
            <a:r>
              <a:rPr lang="de-DE" dirty="0" err="1" smtClean="0"/>
              <a:t>Moodle</a:t>
            </a:r>
            <a:r>
              <a:rPr lang="de-DE" dirty="0" smtClean="0"/>
              <a:t>:</a:t>
            </a:r>
            <a:endParaRPr lang="de-DE" b="0" dirty="0"/>
          </a:p>
          <a:p>
            <a:pPr lvl="1"/>
            <a:r>
              <a:rPr lang="de-DE" sz="1600" smtClean="0">
                <a:hlinkClick r:id="rId6"/>
              </a:rPr>
              <a:t>https</a:t>
            </a:r>
            <a:r>
              <a:rPr lang="de-DE" sz="1600">
                <a:hlinkClick r:id="rId6"/>
              </a:rPr>
              <a:t>://</a:t>
            </a:r>
            <a:r>
              <a:rPr lang="de-DE" sz="1600" smtClean="0">
                <a:hlinkClick r:id="rId6"/>
              </a:rPr>
              <a:t>moodle.tu-darmstadt.de/course/view.php?id=6546</a:t>
            </a:r>
            <a:r>
              <a:rPr lang="de-DE" smtClean="0"/>
              <a:t>  </a:t>
            </a:r>
            <a:endParaRPr lang="de-DE" dirty="0" smtClean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3768" y="2132856"/>
            <a:ext cx="2826981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smtClean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275138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dirty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dirty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floor is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 dirty="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 dirty="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 dirty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dirty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= *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"Dangling </a:t>
            </a:r>
            <a:r>
              <a:rPr lang="en-US" altLang="de-DE" sz="1600" b="0" dirty="0">
                <a:solidFill>
                  <a:srgbClr val="2A00FF"/>
                </a:solidFill>
                <a:latin typeface="Consolas" pitchFamily="49" charset="0"/>
              </a:rPr>
              <a:t>reference to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		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 dirty="0">
                  <a:solidFill>
                    <a:schemeClr val="bg1"/>
                  </a:solidFill>
                </a:rPr>
                <a:t>Extrem gefährlich</a:t>
              </a:r>
              <a:r>
                <a:rPr lang="de-DE" dirty="0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 dirty="0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Hängende </a:t>
            </a:r>
            <a:r>
              <a:rPr lang="de-DE" altLang="de-DE" dirty="0" smtClean="0"/>
              <a:t>Zeiger</a:t>
            </a:r>
            <a:br>
              <a:rPr lang="de-DE" altLang="de-DE" dirty="0" smtClean="0"/>
            </a:br>
            <a:r>
              <a:rPr lang="de-DE" altLang="de-DE" sz="2000" dirty="0" smtClean="0"/>
              <a:t>Frühzeitige </a:t>
            </a:r>
            <a:r>
              <a:rPr lang="de-DE" altLang="de-DE" sz="2000" dirty="0"/>
              <a:t>Zerstörung von Objekten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Hängende Zeiger</a:t>
            </a:r>
            <a:br>
              <a:rPr lang="de-DE" altLang="de-DE" dirty="0" smtClean="0"/>
            </a:br>
            <a:r>
              <a:rPr lang="de-DE" altLang="de-DE" sz="2000" dirty="0" smtClean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nullptr;</a:t>
            </a:r>
            <a:endParaRPr lang="de-DE" altLang="de-DE" sz="16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Nach dem Löschen immer </a:t>
            </a:r>
            <a:r>
              <a:rPr lang="de-DE">
                <a:solidFill>
                  <a:schemeClr val="bg1"/>
                </a:solidFill>
              </a:rPr>
              <a:t>auf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 smtClean="0">
                <a:solidFill>
                  <a:schemeClr val="bg1"/>
                </a:solidFill>
              </a:rPr>
              <a:t>setzen</a:t>
            </a:r>
            <a:r>
              <a:rPr lang="de-D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127126" y="5215166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Was wird hier gelöscht?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[5706624]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Es ist nicht mehr möglich, </a:t>
            </a:r>
            <a:r>
              <a:rPr lang="de-DE" i="1" dirty="0" err="1" smtClean="0">
                <a:solidFill>
                  <a:schemeClr val="bg1"/>
                </a:solidFill>
              </a:rPr>
              <a:t>floor</a:t>
            </a:r>
            <a:r>
              <a:rPr lang="de-DE" i="1" dirty="0" smtClean="0">
                <a:solidFill>
                  <a:schemeClr val="bg1"/>
                </a:solidFill>
              </a:rPr>
              <a:t> [0</a:t>
            </a:r>
            <a:r>
              <a:rPr lang="de-DE" i="1" dirty="0">
                <a:solidFill>
                  <a:schemeClr val="bg1"/>
                </a:solidFill>
              </a:rPr>
              <a:t>]</a:t>
            </a:r>
            <a:r>
              <a:rPr lang="de-DE" dirty="0">
                <a:solidFill>
                  <a:schemeClr val="bg1"/>
                </a:solidFill>
              </a:rPr>
              <a:t> freizugeben!  Dies wird als ein </a:t>
            </a:r>
            <a:r>
              <a:rPr lang="de-DE" b="1" dirty="0">
                <a:solidFill>
                  <a:schemeClr val="bg1"/>
                </a:solidFill>
              </a:rPr>
              <a:t>Speicherleck</a:t>
            </a:r>
            <a:r>
              <a:rPr lang="de-DE" dirty="0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</a:p>
          <a:p>
            <a:pPr algn="l"/>
            <a:r>
              <a:rPr lang="de-DE" altLang="de-DE" sz="16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  <a:endParaRPr lang="de-DE" altLang="de-DE" sz="1600" dirty="0">
              <a:solidFill>
                <a:schemeClr val="bg1">
                  <a:lumMod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43745" y="504530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 smtClean="0">
                <a:solidFill>
                  <a:srgbClr val="005AA9"/>
                </a:solidFill>
              </a:rPr>
              <a:t>?</a:t>
            </a:r>
            <a:endParaRPr lang="de-DE" altLang="de-DE" sz="6000" b="1" dirty="0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dirty="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f(</a:t>
            </a:r>
            <a:r>
              <a:rPr lang="de-DE" altLang="de-DE" sz="1300" dirty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dirty="0" smtClean="0">
                <a:solidFill>
                  <a:srgbClr val="000000"/>
                </a:solidFill>
                <a:latin typeface="Consolas" pitchFamily="49" charset="0"/>
              </a:rPr>
              <a:t>Floor &amp;</a:t>
            </a:r>
            <a:r>
              <a:rPr lang="de-DE" altLang="de-DE" sz="130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 dirty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dirty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 dirty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 dirty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dirty="0" smtClean="0">
                <a:solidFill>
                  <a:srgbClr val="000000"/>
                </a:solidFill>
                <a:latin typeface="Consolas" pitchFamily="49" charset="0"/>
              </a:rPr>
              <a:t>Floor *</a:t>
            </a:r>
            <a:r>
              <a:rPr lang="de-DE" altLang="de-DE" sz="1300" dirty="0" err="1" smtClean="0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300" dirty="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dirty="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smtClean="0">
                <a:solidFill>
                  <a:srgbClr val="005032"/>
                </a:solidFill>
                <a:latin typeface="Consolas" pitchFamily="49" charset="0"/>
              </a:rPr>
              <a:t>"ownership"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 dirty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dirty="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dirty="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 dirty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 dirty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Saubere Speicherverwaltung im Allgemeinen </a:t>
            </a:r>
            <a:r>
              <a:rPr lang="de-DE" b="1" dirty="0">
                <a:solidFill>
                  <a:schemeClr val="bg1"/>
                </a:solidFill>
              </a:rPr>
              <a:t>nur mit vielen Konventionen</a:t>
            </a:r>
            <a:r>
              <a:rPr lang="de-DE" dirty="0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Eve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"Rohzeiger" </a:t>
            </a:r>
            <a:r>
              <a:rPr lang="de-DE" b="1" dirty="0" smtClean="0">
                <a:solidFill>
                  <a:schemeClr val="bg1"/>
                </a:solidFill>
              </a:rPr>
              <a:t>(</a:t>
            </a:r>
            <a:r>
              <a:rPr lang="de-DE" b="1" dirty="0" err="1" smtClean="0">
                <a:solidFill>
                  <a:schemeClr val="bg1"/>
                </a:solidFill>
              </a:rPr>
              <a:t>raw</a:t>
            </a:r>
            <a:r>
              <a:rPr lang="de-DE" b="1" dirty="0" smtClean="0">
                <a:solidFill>
                  <a:schemeClr val="bg1"/>
                </a:solidFill>
              </a:rPr>
              <a:t> </a:t>
            </a:r>
            <a:r>
              <a:rPr lang="de-DE" b="1" dirty="0" err="1" smtClean="0">
                <a:solidFill>
                  <a:schemeClr val="bg1"/>
                </a:solidFill>
              </a:rPr>
              <a:t>pointer</a:t>
            </a:r>
            <a:r>
              <a:rPr lang="de-DE" b="1" dirty="0" smtClean="0">
                <a:solidFill>
                  <a:schemeClr val="bg1"/>
                </a:solidFill>
              </a:rPr>
              <a:t>)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36868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könnte man das Problem lösen?  Wir müssen ja irgendwie entscheiden wann ein Objekt gelöscht werden darf …</a:t>
            </a:r>
          </a:p>
        </p:txBody>
      </p:sp>
    </p:spTree>
    <p:extLst>
      <p:ext uri="{BB962C8B-B14F-4D97-AF65-F5344CB8AC3E}">
        <p14:creationId xmlns:p14="http://schemas.microsoft.com/office/powerpoint/2010/main" val="89521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Mit </a:t>
            </a:r>
            <a:r>
              <a:rPr lang="de-DE" altLang="de-DE" dirty="0" err="1" smtClean="0"/>
              <a:t>std</a:t>
            </a:r>
            <a:r>
              <a:rPr lang="de-DE" altLang="de-DE" dirty="0" smtClean="0"/>
              <a:t>::</a:t>
            </a:r>
            <a:r>
              <a:rPr lang="de-DE" altLang="de-DE" dirty="0" err="1" smtClean="0"/>
              <a:t>shared_ptr</a:t>
            </a:r>
            <a:endParaRPr lang="de-DE" altLang="de-DE" dirty="0" smtClean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Smart Pointer </a:t>
            </a:r>
            <a:r>
              <a:rPr lang="de-DE" dirty="0">
                <a:solidFill>
                  <a:schemeClr val="bg1"/>
                </a:solidFill>
              </a:rPr>
              <a:t>(auf dem Stack) als </a:t>
            </a:r>
            <a:r>
              <a:rPr lang="de-DE" b="1" dirty="0">
                <a:solidFill>
                  <a:schemeClr val="bg1"/>
                </a:solidFill>
              </a:rPr>
              <a:t>Wrapper</a:t>
            </a:r>
            <a:r>
              <a:rPr lang="de-DE" dirty="0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Smart Pointer </a:t>
            </a:r>
            <a:r>
              <a:rPr lang="de-DE" dirty="0">
                <a:solidFill>
                  <a:schemeClr val="bg1"/>
                </a:solidFill>
              </a:rPr>
              <a:t>wissen, </a:t>
            </a:r>
            <a:r>
              <a:rPr lang="de-DE" b="1" dirty="0">
                <a:solidFill>
                  <a:schemeClr val="bg1"/>
                </a:solidFill>
              </a:rPr>
              <a:t>wie oft </a:t>
            </a:r>
            <a:r>
              <a:rPr lang="de-DE" dirty="0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 dirty="0">
                <a:solidFill>
                  <a:schemeClr val="bg1"/>
                </a:solidFill>
              </a:rPr>
              <a:t>Referenzcounter</a:t>
            </a:r>
            <a:r>
              <a:rPr lang="de-DE" dirty="0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Ist der Counter bei 0, so kann das Objekt vom </a:t>
            </a:r>
            <a:r>
              <a:rPr lang="de-DE" dirty="0" smtClean="0">
                <a:solidFill>
                  <a:schemeClr val="bg1"/>
                </a:solidFill>
              </a:rPr>
              <a:t>Smart Pointer </a:t>
            </a:r>
            <a:r>
              <a:rPr lang="de-DE" dirty="0">
                <a:solidFill>
                  <a:schemeClr val="bg1"/>
                </a:solidFill>
              </a:rPr>
              <a:t>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&lt;Person&gt;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Alice = Eve;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9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dirty="0" smtClean="0"/>
              <a:t> – ohne 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dirty="0" smtClean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dirty="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dirty="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{</a:t>
            </a:r>
            <a:endParaRPr lang="en-US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dirty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en-US" altLang="de-DE" sz="1400" dirty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&lt;&lt; name &lt;&lt; </a:t>
            </a:r>
            <a:r>
              <a:rPr lang="en-US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 dirty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dirty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dirty="0"/>
              <a:t> – </a:t>
            </a:r>
            <a:r>
              <a:rPr lang="de-DE" altLang="de-DE" dirty="0" smtClean="0"/>
              <a:t>mit </a:t>
            </a:r>
            <a:r>
              <a:rPr lang="de-DE" alt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dirty="0" smtClean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dirty="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dirty="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dirty="0" err="1" smtClean="0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 dirty="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 smtClean="0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 }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dirty="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dirty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 dirty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dirty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Übungsmaterial (II)</a:t>
            </a:r>
            <a:endParaRPr lang="de-DE" altLang="de-DE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smtClean="0"/>
              <a:t>Übungsblätter</a:t>
            </a:r>
            <a:endParaRPr lang="de-DE" b="1" smtClean="0"/>
          </a:p>
          <a:p>
            <a:pPr lvl="1"/>
            <a:r>
              <a:rPr lang="de-DE" i="1" smtClean="0"/>
              <a:t>day1.pdf</a:t>
            </a:r>
            <a:r>
              <a:rPr lang="de-DE" smtClean="0"/>
              <a:t> </a:t>
            </a:r>
            <a:r>
              <a:rPr lang="de-DE" smtClean="0"/>
              <a:t>– C++-Grundlagen</a:t>
            </a:r>
          </a:p>
          <a:p>
            <a:pPr lvl="1"/>
            <a:r>
              <a:rPr lang="de-DE" i="1" smtClean="0"/>
              <a:t>day2.pdf </a:t>
            </a:r>
            <a:r>
              <a:rPr lang="de-DE" smtClean="0"/>
              <a:t>– Speichermanagement in C++</a:t>
            </a:r>
          </a:p>
          <a:p>
            <a:pPr lvl="1"/>
            <a:r>
              <a:rPr lang="de-DE" i="1" smtClean="0"/>
              <a:t>day3.pdf</a:t>
            </a:r>
            <a:r>
              <a:rPr lang="de-DE" smtClean="0"/>
              <a:t> – Objektorientierung </a:t>
            </a:r>
          </a:p>
          <a:p>
            <a:pPr lvl="1"/>
            <a:r>
              <a:rPr lang="de-DE" i="1" smtClean="0"/>
              <a:t>day4.pdf</a:t>
            </a:r>
            <a:r>
              <a:rPr lang="de-DE" smtClean="0"/>
              <a:t> – Fortgeschrittene Themen</a:t>
            </a:r>
          </a:p>
          <a:p>
            <a:pPr lvl="1"/>
            <a:r>
              <a:rPr lang="de-DE" i="1" smtClean="0"/>
              <a:t>day5.pdf</a:t>
            </a:r>
            <a:r>
              <a:rPr lang="de-DE" smtClean="0"/>
              <a:t> – Embedded C-Programmierung</a:t>
            </a:r>
          </a:p>
          <a:p>
            <a:pPr lvl="1"/>
            <a:r>
              <a:rPr lang="de-DE" i="1" smtClean="0"/>
              <a:t>elevator.pdf</a:t>
            </a:r>
            <a:r>
              <a:rPr lang="de-DE" smtClean="0"/>
              <a:t> – Aufzugszenario aus der Vorlesung selber implementieren; gute Vorbereitung für die Klausur</a:t>
            </a:r>
          </a:p>
          <a:p>
            <a:pPr lvl="1"/>
            <a:r>
              <a:rPr lang="de-DE" i="1" smtClean="0"/>
              <a:t>cheatsheet.pdf -  </a:t>
            </a:r>
            <a:r>
              <a:rPr lang="de-DE" smtClean="0"/>
              <a:t>CodeLite, git, VirtualBox</a:t>
            </a:r>
          </a:p>
          <a:p>
            <a:r>
              <a:rPr lang="de-DE" b="1" smtClean="0"/>
              <a:t>URL</a:t>
            </a:r>
            <a:r>
              <a:rPr lang="de-DE" smtClean="0"/>
              <a:t>: </a:t>
            </a:r>
            <a:br>
              <a:rPr lang="de-DE" smtClean="0"/>
            </a:br>
            <a:r>
              <a:rPr lang="de-DE" b="1" smtClean="0">
                <a:hlinkClick r:id="rId2"/>
              </a:rPr>
              <a:t>https</a:t>
            </a:r>
            <a:r>
              <a:rPr lang="de-DE" b="1">
                <a:hlinkClick r:id="rId2"/>
              </a:rPr>
              <a:t>://github.com/Echtzeitsysteme/tud-cppp/tree/master/exercises</a:t>
            </a:r>
            <a:r>
              <a:rPr lang="de-DE" b="1"/>
              <a:t> </a:t>
            </a:r>
            <a:endParaRPr lang="de-DE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182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hteck 11"/>
          <p:cNvSpPr>
            <a:spLocks noChangeArrowheads="1"/>
          </p:cNvSpPr>
          <p:nvPr/>
        </p:nvSpPr>
        <p:spPr bwMode="auto">
          <a:xfrm>
            <a:off x="338138" y="4077072"/>
            <a:ext cx="3452812" cy="477678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336550" y="5831259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Beispiel</a:t>
            </a:r>
            <a:r>
              <a:rPr lang="de-DE" altLang="de-DE" smtClean="0"/>
              <a:t>: Klassische und smarte Zeiger</a:t>
            </a:r>
            <a:endParaRPr lang="de-DE" altLang="de-DE" dirty="0" smtClean="0"/>
          </a:p>
        </p:txBody>
      </p:sp>
      <p:grpSp>
        <p:nvGrpSpPr>
          <p:cNvPr id="2" name="Gruppieren 1"/>
          <p:cNvGrpSpPr/>
          <p:nvPr/>
        </p:nvGrpSpPr>
        <p:grpSpPr>
          <a:xfrm>
            <a:off x="107826" y="1484313"/>
            <a:ext cx="4320000" cy="4920825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>
                  <a:solidFill>
                    <a:srgbClr val="2A00FF"/>
                  </a:solidFill>
                  <a:latin typeface="Consolas" pitchFamily="49" charset="0"/>
                </a:rPr>
                <a:t>&lt;</a:t>
              </a:r>
              <a:r>
                <a:rPr lang="de-DE" altLang="de-DE" sz="1100" err="1">
                  <a:solidFill>
                    <a:srgbClr val="2A00FF"/>
                  </a:solidFill>
                  <a:latin typeface="Consolas" pitchFamily="49" charset="0"/>
                </a:rPr>
                <a:t>iostream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&gt;</a:t>
              </a: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Person.hpp"</a:t>
              </a: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smtClean="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using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namespace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std;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const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dirty="0" smtClean="0">
                  <a:solidFill>
                    <a:srgbClr val="000000"/>
                  </a:solidFill>
                  <a:latin typeface="Consolas" pitchFamily="49" charset="0"/>
                </a:rPr>
                <a:t> &amp;</a:t>
              </a:r>
              <a:r>
                <a:rPr lang="de-DE" altLang="de-DE" sz="1100" dirty="0" err="1" smtClean="0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"Isn't </a:t>
              </a:r>
              <a:r>
                <a:rPr lang="en-US" altLang="de-DE" sz="1100" b="0" dirty="0">
                  <a:solidFill>
                    <a:srgbClr val="2A00FF"/>
                  </a:solidFill>
                  <a:latin typeface="Consolas" pitchFamily="49" charset="0"/>
                </a:rPr>
                <a:t>the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weather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pleasant </a:t>
              </a:r>
              <a:r>
                <a:rPr lang="en-US" altLang="de-DE" sz="1100" b="0" dirty="0">
                  <a:solidFill>
                    <a:srgbClr val="2A00FF"/>
                  </a:solidFill>
                  <a:latin typeface="Consolas" pitchFamily="49" charset="0"/>
                </a:rPr>
                <a:t>today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,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endParaRPr lang="en-US" altLang="de-DE" sz="1100" b="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     &lt;&lt; </a:t>
              </a:r>
              <a:r>
                <a:rPr lang="en-US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person.getName</a:t>
              </a: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()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"?"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dirty="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const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dirty="0" smtClean="0">
                  <a:solidFill>
                    <a:srgbClr val="000000"/>
                  </a:solidFill>
                  <a:latin typeface="Consolas" pitchFamily="49" charset="0"/>
                </a:rPr>
                <a:t> &amp;</a:t>
              </a:r>
              <a:r>
                <a:rPr lang="de-DE" altLang="de-DE" sz="1100" dirty="0" err="1" smtClean="0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de-DE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"Greeting "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person.getName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de-DE" altLang="de-DE" sz="1100" dirty="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dirty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dirty="0" err="1" smtClean="0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dirty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"Sir"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  <a:endParaRPr lang="de-DE" altLang="de-DE" sz="110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dirty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dirty="0" err="1" smtClean="0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 smtClean="0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dirty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dirty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dirty="0" err="1" smtClean="0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dirty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5443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495009"/>
            <a:ext cx="4320000" cy="4920825"/>
            <a:chOff x="251519" y="1484313"/>
            <a:chExt cx="4664310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664310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#include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&lt;iostream&gt;</a:t>
              </a: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endParaRPr lang="de-DE" altLang="de-DE" sz="110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using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namespace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std;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dirty="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"Isn't </a:t>
              </a:r>
              <a:r>
                <a:rPr lang="en-US" altLang="de-DE" sz="1100" b="0" dirty="0">
                  <a:solidFill>
                    <a:srgbClr val="2A00FF"/>
                  </a:solidFill>
                  <a:latin typeface="Consolas" pitchFamily="49" charset="0"/>
                </a:rPr>
                <a:t>the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weather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pleasant </a:t>
              </a:r>
              <a:r>
                <a:rPr lang="en-US" altLang="de-DE" sz="1100" b="0" dirty="0">
                  <a:solidFill>
                    <a:srgbClr val="2A00FF"/>
                  </a:solidFill>
                  <a:latin typeface="Consolas" pitchFamily="49" charset="0"/>
                </a:rPr>
                <a:t>today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,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endParaRPr lang="en-US" altLang="de-DE" sz="1100" b="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     &lt;&lt; person-&gt;</a:t>
              </a:r>
              <a:r>
                <a:rPr lang="en-US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getName</a:t>
              </a: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()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"?"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dirty="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"Greeting 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&lt;&lt; person-&gt;</a:t>
              </a:r>
              <a:r>
                <a:rPr lang="en-US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getName</a:t>
              </a: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en-US" altLang="de-DE" sz="1100" dirty="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"Sir"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743377" y="1484313"/>
              <a:ext cx="1152128" cy="5443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1" name="Rechteck 11"/>
          <p:cNvSpPr>
            <a:spLocks noChangeArrowheads="1"/>
          </p:cNvSpPr>
          <p:nvPr/>
        </p:nvSpPr>
        <p:spPr bwMode="auto">
          <a:xfrm>
            <a:off x="4860032" y="3705886"/>
            <a:ext cx="1245493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5630523" y="3068960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Rechteck 12"/>
          <p:cNvSpPr>
            <a:spLocks noChangeArrowheads="1"/>
          </p:cNvSpPr>
          <p:nvPr/>
        </p:nvSpPr>
        <p:spPr bwMode="auto">
          <a:xfrm>
            <a:off x="6558176" y="2298684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4965940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5413871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8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std</a:t>
            </a:r>
            <a:r>
              <a:rPr lang="en-US" dirty="0" smtClean="0"/>
              <a:t>::</a:t>
            </a:r>
            <a:r>
              <a:rPr lang="en-US" dirty="0" err="1" smtClean="0"/>
              <a:t>make_shared</a:t>
            </a:r>
            <a:endParaRPr lang="en-US" dirty="0"/>
          </a:p>
        </p:txBody>
      </p:sp>
      <p:sp>
        <p:nvSpPr>
          <p:cNvPr id="4" name="Rechteck 3"/>
          <p:cNvSpPr/>
          <p:nvPr/>
        </p:nvSpPr>
        <p:spPr>
          <a:xfrm>
            <a:off x="1655735" y="6103220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hlinkClick r:id="rId2"/>
              </a:rPr>
              <a:t>http://</a:t>
            </a:r>
            <a:r>
              <a:rPr lang="en-US" sz="1200" dirty="0" smtClean="0">
                <a:hlinkClick r:id="rId2"/>
              </a:rPr>
              <a:t>en.cppreference.com/w/cpp/memory/shared_ptr/make_shared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356093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&amp;name) </a:t>
            </a:r>
            <a:endParaRPr lang="en-US" sz="1400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b="1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(name)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dirty="0" smtClean="0">
                <a:solidFill>
                  <a:srgbClr val="005032"/>
                </a:solidFill>
                <a:latin typeface="Courier New" panose="02070309020205020404" pitchFamily="49" charset="0"/>
              </a:rPr>
              <a:t>	Person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delete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&gt; mike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&gt;(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dirty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3997544"/>
            <a:ext cx="4118800" cy="1872208"/>
          </a:xfrm>
          <a:prstGeom prst="wedgeRoundRectCallout">
            <a:avLst>
              <a:gd name="adj1" fmla="val -65176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ist vorteilhaft:</a:t>
            </a:r>
          </a:p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</a:rPr>
              <a:t>1) </a:t>
            </a:r>
            <a:r>
              <a:rPr lang="de-DE" dirty="0" err="1" smtClean="0">
                <a:solidFill>
                  <a:schemeClr val="bg1"/>
                </a:solidFill>
              </a:rPr>
              <a:t>Exceptions</a:t>
            </a:r>
            <a:r>
              <a:rPr lang="de-DE" dirty="0" smtClean="0">
                <a:solidFill>
                  <a:schemeClr val="bg1"/>
                </a:solidFill>
              </a:rPr>
              <a:t> führen nicht zu Speicherfehlern</a:t>
            </a:r>
          </a:p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</a:rPr>
              <a:t>2) Die Speicherallokation ist schneller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950761" y="2780928"/>
            <a:ext cx="4118800" cy="1099882"/>
          </a:xfrm>
          <a:prstGeom prst="wedgeRoundRectCallout">
            <a:avLst>
              <a:gd name="adj1" fmla="val -87103"/>
              <a:gd name="adj2" fmla="val 13738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dirty="0" err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Weak SmartPointer: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 dirty="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 dirty="0"/>
              <a:t>Etwas langsamer </a:t>
            </a:r>
            <a:r>
              <a:rPr lang="de-DE" altLang="de-DE" dirty="0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dirty="0"/>
              <a:t>Erkennt </a:t>
            </a:r>
            <a:r>
              <a:rPr lang="de-DE" altLang="de-DE" b="1" dirty="0"/>
              <a:t>zirkuläre</a:t>
            </a:r>
            <a:r>
              <a:rPr lang="de-DE" altLang="de-DE" dirty="0"/>
              <a:t> </a:t>
            </a:r>
            <a:r>
              <a:rPr lang="de-DE" altLang="de-DE" b="1" dirty="0"/>
              <a:t>Abhängigkeiten</a:t>
            </a:r>
            <a:r>
              <a:rPr lang="de-DE" altLang="de-DE" dirty="0"/>
              <a:t> nicht:</a:t>
            </a:r>
            <a:r>
              <a:rPr lang="de-DE" altLang="de-DE"/>
              <a:t>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Floor [0]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 dirty="0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dirty="0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err="1">
                <a:solidFill>
                  <a:schemeClr val="bg1"/>
                </a:solidFill>
              </a:rPr>
              <a:t>Floor</a:t>
            </a:r>
            <a:r>
              <a:rPr lang="de-DE" dirty="0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Weak</a:t>
            </a:r>
            <a:r>
              <a:rPr lang="de-DE" altLang="de-DE" dirty="0" smtClean="0"/>
              <a:t> Pointer (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dirty="0" smtClean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smtClean="0"/>
              <a:t>für </a:t>
            </a:r>
            <a:r>
              <a:rPr lang="de-DE" b="1" dirty="0" smtClean="0"/>
              <a:t>eine Richtung der Beziehung </a:t>
            </a:r>
            <a:r>
              <a:rPr lang="de-DE" dirty="0" smtClean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dirty="0" smtClean="0"/>
              <a:t> </a:t>
            </a:r>
            <a:r>
              <a:rPr lang="de-DE" smtClean="0"/>
              <a:t>um "</a:t>
            </a:r>
            <a:r>
              <a:rPr lang="de-DE" b="1" smtClean="0"/>
              <a:t>extern</a:t>
            </a:r>
            <a:r>
              <a:rPr lang="de-DE" smtClean="0"/>
              <a:t>" </a:t>
            </a:r>
            <a:r>
              <a:rPr lang="de-DE" dirty="0" smtClean="0"/>
              <a:t>auf Personen zu zeigen (Floor </a:t>
            </a:r>
            <a:r>
              <a:rPr lang="de-DE" dirty="0" smtClean="0">
                <a:sym typeface="Wingdings" pitchFamily="2" charset="2"/>
              </a:rPr>
              <a:t>auf Person</a:t>
            </a:r>
            <a:r>
              <a:rPr lang="de-DE" dirty="0" smtClean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smtClean="0"/>
              <a:t>Ein schwacher (</a:t>
            </a:r>
            <a:r>
              <a:rPr lang="de-DE" dirty="0" err="1" smtClean="0"/>
              <a:t>weak</a:t>
            </a:r>
            <a:r>
              <a:rPr lang="de-DE" dirty="0" smtClean="0"/>
              <a:t>) Zeiger verlangt, das </a:t>
            </a:r>
            <a:r>
              <a:rPr lang="de-DE" b="1" dirty="0" smtClean="0"/>
              <a:t>mindestens </a:t>
            </a:r>
            <a:r>
              <a:rPr lang="de-DE" b="1" smtClean="0"/>
              <a:t>ein "starker"  </a:t>
            </a:r>
            <a:r>
              <a:rPr lang="de-DE" b="1" dirty="0" smtClean="0"/>
              <a:t>(strong) Zeiger</a:t>
            </a:r>
            <a:r>
              <a:rPr lang="de-DE" dirty="0" smtClean="0"/>
              <a:t> (z.B. ein </a:t>
            </a:r>
            <a:r>
              <a:rPr 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dirty="0" smtClean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smtClean="0"/>
              <a:t>Person wird gelöscht, sobald </a:t>
            </a:r>
            <a:r>
              <a:rPr lang="de-DE" b="1" dirty="0" smtClean="0"/>
              <a:t>höchstens noch schwache Zeiger </a:t>
            </a:r>
            <a:r>
              <a:rPr lang="de-DE" dirty="0" smtClean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4506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Wir haben das Problem mit einem schwachen Zeiger für eine Richtung der Beziehung zwischen Personen gelöst…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hätte man das sonst lösen können?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wäre die Konsequenz?</a:t>
            </a:r>
          </a:p>
        </p:txBody>
      </p:sp>
    </p:spTree>
    <p:extLst>
      <p:ext uri="{BB962C8B-B14F-4D97-AF65-F5344CB8AC3E}">
        <p14:creationId xmlns:p14="http://schemas.microsoft.com/office/powerpoint/2010/main" val="163387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Lösung: Verzicht auf Zeiger (I)</a:t>
            </a:r>
            <a:endParaRPr lang="en-US" dirty="0"/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dirty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dirty="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dirty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Welches neue Problem handeln wir uns damit ein?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 smtClean="0">
                <a:solidFill>
                  <a:srgbClr val="005AA9"/>
                </a:solidFill>
              </a:rPr>
              <a:t>?</a:t>
            </a:r>
            <a:endParaRPr lang="de-DE" altLang="de-DE" sz="6000" b="1" dirty="0">
              <a:solidFill>
                <a:srgbClr val="005AA9"/>
              </a:solidFill>
            </a:endParaRP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Eine Person existiert jetzt </a:t>
            </a:r>
            <a:r>
              <a:rPr lang="de-DE" b="1" smtClean="0">
                <a:solidFill>
                  <a:schemeClr val="bg1"/>
                </a:solidFill>
              </a:rPr>
              <a:t>mehrfach</a:t>
            </a:r>
            <a:r>
              <a:rPr lang="de-DE" smtClean="0">
                <a:solidFill>
                  <a:schemeClr val="bg1"/>
                </a:solidFill>
              </a:rPr>
              <a:t>! (s. nächste Folie)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709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Lösung: Verzicht auf Zeiger (</a:t>
            </a:r>
            <a:r>
              <a:rPr lang="de-DE" smtClean="0"/>
              <a:t>II)</a:t>
            </a:r>
            <a:endParaRPr lang="en-US" dirty="0"/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endParaRPr lang="en-US" sz="1400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55.0); 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80.0); 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dirty="0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 dirty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[as Eve's friend] has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weight 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 </a:t>
            </a:r>
            <a:b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dirty="0" err="1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dirty="0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058520"/>
            <a:ext cx="5653386" cy="1380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 err="1" smtClean="0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 dirty="0" smtClean="0">
                <a:solidFill>
                  <a:srgbClr val="000000"/>
                </a:solidFill>
                <a:latin typeface="+mj-lt"/>
              </a:rPr>
              <a:t>:</a:t>
            </a:r>
            <a:br>
              <a:rPr lang="en-US" b="1" dirty="0" smtClean="0">
                <a:solidFill>
                  <a:srgbClr val="000000"/>
                </a:solidFill>
                <a:latin typeface="+mj-lt"/>
              </a:rPr>
            </a:b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Bob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has weight 80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 dirty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348452" y="5063054"/>
            <a:ext cx="3459162" cy="806450"/>
          </a:xfrm>
          <a:prstGeom prst="wedgeRoundRectCallout">
            <a:avLst>
              <a:gd name="adj1" fmla="val -65240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Kann man mit </a:t>
            </a:r>
            <a:r>
              <a:rPr lang="de-DE" b="1" dirty="0" err="1" smtClean="0">
                <a:solidFill>
                  <a:schemeClr val="bg1"/>
                </a:solidFill>
              </a:rPr>
              <a:t>immutablen</a:t>
            </a:r>
            <a:r>
              <a:rPr lang="de-DE" b="1" dirty="0" smtClean="0">
                <a:solidFill>
                  <a:schemeClr val="bg1"/>
                </a:solidFill>
              </a:rPr>
              <a:t> Objekten</a:t>
            </a:r>
            <a:r>
              <a:rPr lang="de-DE" dirty="0" smtClean="0">
                <a:solidFill>
                  <a:schemeClr val="bg1"/>
                </a:solidFill>
              </a:rPr>
              <a:t> (wie </a:t>
            </a:r>
            <a:r>
              <a:rPr lang="de-DE" i="1" dirty="0" err="1" smtClean="0">
                <a:solidFill>
                  <a:schemeClr val="bg1"/>
                </a:solidFill>
              </a:rPr>
              <a:t>java.lang.String</a:t>
            </a:r>
            <a:r>
              <a:rPr lang="de-DE" dirty="0" smtClean="0">
                <a:solidFill>
                  <a:schemeClr val="bg1"/>
                </a:solidFill>
              </a:rPr>
              <a:t>) umgehen.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en.wikipedia.org/wiki/Immutable_object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117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Zusammenfassung: Übergabe und Rückgabe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smtClean="0"/>
              <a:t>In Java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Einfach – keinerlei "Konfigurationsmöglichkeit": </a:t>
            </a:r>
          </a:p>
          <a:p>
            <a:pPr marL="881063" lvl="2" indent="-342900">
              <a:buFontTx/>
              <a:buChar char="-"/>
            </a:pPr>
            <a:r>
              <a:rPr lang="en-US" smtClean="0"/>
              <a:t>Primitive "by value" (d.h.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mtClean="0"/>
              <a:t>, …)</a:t>
            </a:r>
          </a:p>
          <a:p>
            <a:pPr marL="881063" lvl="2" indent="-342900">
              <a:buFontTx/>
              <a:buChar char="-"/>
            </a:pPr>
            <a:r>
              <a:rPr lang="en-US" smtClean="0"/>
              <a:t>Objekte "by reference" (d.h.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mtClean="0"/>
              <a:t>, …)</a:t>
            </a:r>
          </a:p>
          <a:p>
            <a:pPr marL="692150" lvl="1" indent="-342900">
              <a:buFontTx/>
              <a:buChar char="-"/>
            </a:pPr>
            <a:r>
              <a:rPr lang="en-US" i="1"/>
              <a:t>Übergabe</a:t>
            </a:r>
            <a:r>
              <a:rPr lang="en-US" smtClean="0"/>
              <a:t>: Einzige Variation ist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en-US" smtClean="0"/>
              <a:t> oder nicht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en-US" smtClean="0"/>
              <a:t> </a:t>
            </a:r>
          </a:p>
          <a:p>
            <a:pPr marL="881063" lvl="2" indent="-342900">
              <a:buFontTx/>
              <a:buChar char="-"/>
            </a:pPr>
            <a:r>
              <a:rPr lang="en-US" smtClean="0"/>
              <a:t>Auswirkung innerhalb der Methode (bzgl. Neuzuweisung)</a:t>
            </a:r>
          </a:p>
          <a:p>
            <a:pPr marL="881063" lvl="2" indent="-342900">
              <a:buFontTx/>
              <a:buChar char="-"/>
            </a:pPr>
            <a:endParaRPr lang="en-US" smtClean="0"/>
          </a:p>
          <a:p>
            <a:r>
              <a:rPr lang="en-US" b="1" smtClean="0"/>
              <a:t>In C++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Maximal konfigurierbar, aber anspruchsvoll.</a:t>
            </a:r>
          </a:p>
          <a:p>
            <a:pPr marL="692150" lvl="1" indent="-342900">
              <a:buFontTx/>
              <a:buChar char="-"/>
            </a:pPr>
            <a:r>
              <a:rPr lang="en-US" i="1" smtClean="0"/>
              <a:t>Übergabe</a:t>
            </a:r>
            <a:r>
              <a:rPr lang="en-US" smtClean="0"/>
              <a:t> unabhängig ob primitiver oder komplexer Datentyp</a:t>
            </a:r>
          </a:p>
          <a:p>
            <a:pPr marL="881063" lvl="2" indent="-342900">
              <a:buFontTx/>
              <a:buChar char="-"/>
            </a:pPr>
            <a:r>
              <a:rPr lang="en-US" smtClean="0"/>
              <a:t>"pass by value"</a:t>
            </a:r>
          </a:p>
          <a:p>
            <a:pPr marL="881063" lvl="2" indent="-342900">
              <a:buFontTx/>
              <a:buChar char="-"/>
            </a:pPr>
            <a:r>
              <a:rPr lang="en-US" smtClean="0"/>
              <a:t>"pass by reference (to const)"</a:t>
            </a:r>
          </a:p>
          <a:p>
            <a:pPr marL="881063" lvl="2" indent="-342900">
              <a:buFontTx/>
              <a:buChar char="-"/>
            </a:pPr>
            <a:r>
              <a:rPr lang="en-US" smtClean="0"/>
              <a:t>"pass by pointer (to const)"</a:t>
            </a:r>
          </a:p>
          <a:p>
            <a:pPr marL="692150" lvl="1" indent="-342900">
              <a:buFontTx/>
              <a:buChar char="-"/>
            </a:pPr>
            <a:r>
              <a:rPr lang="en-US" i="1"/>
              <a:t>Rückgabe</a:t>
            </a:r>
            <a:r>
              <a:rPr lang="en-US" smtClean="0"/>
              <a:t>: </a:t>
            </a:r>
          </a:p>
          <a:p>
            <a:pPr marL="881063" lvl="2" indent="-342900">
              <a:buFontTx/>
              <a:buChar char="-"/>
            </a:pPr>
            <a:r>
              <a:rPr lang="en-US" smtClean="0"/>
              <a:t>"return by value" (sicher, aber Zusatzaufwand durch Kopie, evtl. Copy Elision)</a:t>
            </a:r>
          </a:p>
          <a:p>
            <a:pPr marL="881063" lvl="2" indent="-342900">
              <a:buFontTx/>
              <a:buChar char="-"/>
            </a:pPr>
            <a:r>
              <a:rPr lang="en-US" smtClean="0"/>
              <a:t>"return by reference (to const)" </a:t>
            </a:r>
            <a:r>
              <a:rPr lang="en-US"/>
              <a:t>(effizient, aber Gefahr von Speicherfehlern</a:t>
            </a:r>
            <a:r>
              <a:rPr lang="en-US" smtClean="0"/>
              <a:t>)</a:t>
            </a:r>
          </a:p>
          <a:p>
            <a:pPr marL="881063" lvl="2" indent="-342900">
              <a:buFontTx/>
              <a:buChar char="-"/>
            </a:pPr>
            <a:r>
              <a:rPr lang="en-US" smtClean="0"/>
              <a:t>"return by pointer (to const)" (effizient, aber Gefahr von Speicherfehlern)</a:t>
            </a:r>
          </a:p>
          <a:p>
            <a:pPr marL="692150" lvl="1" indent="-342900">
              <a:buFontTx/>
              <a:buChar char="-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4893916"/>
            <a:ext cx="2271929" cy="152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2" name="Picture 2" descr="C:\Users\anjorin\Dropbox\Home\documents\uni\c++_praktikum\SoSe2013\Clipart\iStock_000010564543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1773238"/>
            <a:ext cx="1900238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4" cstate="print">
            <a:extLst/>
          </a:blip>
          <a:srcRect/>
          <a:stretch>
            <a:fillRect/>
          </a:stretch>
        </p:blipFill>
        <p:spPr bwMode="auto">
          <a:xfrm>
            <a:off x="2123728" y="2204864"/>
            <a:ext cx="4052159" cy="3181618"/>
          </a:xfrm>
          <a:prstGeom prst="ellipse">
            <a:avLst/>
          </a:prstGeom>
          <a:ln>
            <a:noFill/>
          </a:ln>
          <a:effectLst>
            <a:softEdge rad="317500"/>
          </a:effectLst>
          <a:extLst/>
        </p:spPr>
      </p:pic>
      <p:sp>
        <p:nvSpPr>
          <p:cNvPr id="460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Zusammenfassung</a:t>
            </a:r>
          </a:p>
        </p:txBody>
      </p:sp>
      <p:pic>
        <p:nvPicPr>
          <p:cNvPr id="4608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475" y="4437063"/>
            <a:ext cx="901700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egende mit Pfeil nach rechts 6"/>
          <p:cNvSpPr/>
          <p:nvPr/>
        </p:nvSpPr>
        <p:spPr bwMode="auto">
          <a:xfrm>
            <a:off x="5148263" y="4797425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dirty="0"/>
              <a:t>Eve</a:t>
            </a:r>
          </a:p>
        </p:txBody>
      </p:sp>
      <p:sp>
        <p:nvSpPr>
          <p:cNvPr id="46087" name="Textfeld 7"/>
          <p:cNvSpPr txBox="1">
            <a:spLocks noChangeArrowheads="1"/>
          </p:cNvSpPr>
          <p:nvPr/>
        </p:nvSpPr>
        <p:spPr bwMode="auto">
          <a:xfrm>
            <a:off x="7912100" y="5516563"/>
            <a:ext cx="981075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46088" name="Abgerundetes Rechteck 8"/>
          <p:cNvSpPr>
            <a:spLocks noChangeArrowheads="1"/>
          </p:cNvSpPr>
          <p:nvPr/>
        </p:nvSpPr>
        <p:spPr bwMode="auto">
          <a:xfrm>
            <a:off x="4932363" y="4643438"/>
            <a:ext cx="3059112" cy="792162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6089" name="Textfeld 9"/>
          <p:cNvSpPr txBox="1">
            <a:spLocks noChangeArrowheads="1"/>
          </p:cNvSpPr>
          <p:nvPr/>
        </p:nvSpPr>
        <p:spPr bwMode="auto">
          <a:xfrm>
            <a:off x="4643438" y="4868863"/>
            <a:ext cx="438150" cy="350837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1" name="Wolke 10"/>
          <p:cNvSpPr/>
          <p:nvPr/>
        </p:nvSpPr>
        <p:spPr bwMode="auto">
          <a:xfrm>
            <a:off x="5148263" y="1773238"/>
            <a:ext cx="3384550" cy="2376487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46091" name="Textfeld 11"/>
          <p:cNvSpPr txBox="1">
            <a:spLocks noChangeArrowheads="1"/>
          </p:cNvSpPr>
          <p:nvPr/>
        </p:nvSpPr>
        <p:spPr bwMode="auto">
          <a:xfrm>
            <a:off x="7092950" y="2792413"/>
            <a:ext cx="388938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&amp;</a:t>
            </a:r>
          </a:p>
        </p:txBody>
      </p:sp>
      <p:sp>
        <p:nvSpPr>
          <p:cNvPr id="46092" name="Textfeld 13"/>
          <p:cNvSpPr txBox="1">
            <a:spLocks noChangeArrowheads="1"/>
          </p:cNvSpPr>
          <p:nvPr/>
        </p:nvSpPr>
        <p:spPr bwMode="auto">
          <a:xfrm>
            <a:off x="6993474" y="2349500"/>
            <a:ext cx="1005403" cy="43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dirty="0" err="1">
                <a:solidFill>
                  <a:srgbClr val="005AA9"/>
                </a:solidFill>
              </a:rPr>
              <a:t>const</a:t>
            </a:r>
            <a:endParaRPr lang="de-DE" altLang="de-DE" sz="2400" dirty="0">
              <a:solidFill>
                <a:srgbClr val="005AA9"/>
              </a:solidFill>
            </a:endParaRPr>
          </a:p>
        </p:txBody>
      </p:sp>
      <p:sp>
        <p:nvSpPr>
          <p:cNvPr id="46093" name="Textfeld 14"/>
          <p:cNvSpPr txBox="1">
            <a:spLocks noChangeArrowheads="1"/>
          </p:cNvSpPr>
          <p:nvPr/>
        </p:nvSpPr>
        <p:spPr bwMode="auto">
          <a:xfrm>
            <a:off x="5697538" y="2781300"/>
            <a:ext cx="1058862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Zeiger</a:t>
            </a:r>
          </a:p>
        </p:txBody>
      </p:sp>
      <p:sp>
        <p:nvSpPr>
          <p:cNvPr id="46094" name="Textfeld 15"/>
          <p:cNvSpPr txBox="1">
            <a:spLocks noChangeArrowheads="1"/>
          </p:cNvSpPr>
          <p:nvPr/>
        </p:nvSpPr>
        <p:spPr bwMode="auto">
          <a:xfrm>
            <a:off x="5508625" y="3211513"/>
            <a:ext cx="143510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Referenz</a:t>
            </a:r>
          </a:p>
        </p:txBody>
      </p:sp>
      <p:sp>
        <p:nvSpPr>
          <p:cNvPr id="46095" name="Textfeld 16"/>
          <p:cNvSpPr txBox="1">
            <a:spLocks noChangeArrowheads="1"/>
          </p:cNvSpPr>
          <p:nvPr/>
        </p:nvSpPr>
        <p:spPr bwMode="auto">
          <a:xfrm>
            <a:off x="5580063" y="2266950"/>
            <a:ext cx="1293812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Variable</a:t>
            </a:r>
          </a:p>
        </p:txBody>
      </p:sp>
      <p:sp>
        <p:nvSpPr>
          <p:cNvPr id="46096" name="Textfeld 17"/>
          <p:cNvSpPr txBox="1">
            <a:spLocks noChangeArrowheads="1"/>
          </p:cNvSpPr>
          <p:nvPr/>
        </p:nvSpPr>
        <p:spPr bwMode="auto">
          <a:xfrm>
            <a:off x="7534275" y="3022600"/>
            <a:ext cx="304800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*</a:t>
            </a:r>
          </a:p>
        </p:txBody>
      </p:sp>
      <p:sp>
        <p:nvSpPr>
          <p:cNvPr id="19" name="Wolke 18"/>
          <p:cNvSpPr/>
          <p:nvPr/>
        </p:nvSpPr>
        <p:spPr bwMode="auto">
          <a:xfrm>
            <a:off x="107950" y="3857625"/>
            <a:ext cx="3384550" cy="2376488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46098" name="Textfeld 19"/>
          <p:cNvSpPr txBox="1">
            <a:spLocks noChangeArrowheads="1"/>
          </p:cNvSpPr>
          <p:nvPr/>
        </p:nvSpPr>
        <p:spPr bwMode="auto">
          <a:xfrm>
            <a:off x="730250" y="4289425"/>
            <a:ext cx="10255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delete</a:t>
            </a:r>
          </a:p>
        </p:txBody>
      </p:sp>
      <p:sp>
        <p:nvSpPr>
          <p:cNvPr id="46099" name="Textfeld 20"/>
          <p:cNvSpPr txBox="1">
            <a:spLocks noChangeArrowheads="1"/>
          </p:cNvSpPr>
          <p:nvPr/>
        </p:nvSpPr>
        <p:spPr bwMode="auto">
          <a:xfrm>
            <a:off x="566738" y="5226050"/>
            <a:ext cx="750887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new</a:t>
            </a:r>
          </a:p>
        </p:txBody>
      </p:sp>
      <p:sp>
        <p:nvSpPr>
          <p:cNvPr id="46100" name="Textfeld 21"/>
          <p:cNvSpPr txBox="1">
            <a:spLocks noChangeArrowheads="1"/>
          </p:cNvSpPr>
          <p:nvPr/>
        </p:nvSpPr>
        <p:spPr bwMode="auto">
          <a:xfrm>
            <a:off x="1477963" y="4792663"/>
            <a:ext cx="1784350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T(const T&amp;)</a:t>
            </a:r>
          </a:p>
        </p:txBody>
      </p:sp>
    </p:spTree>
    <p:extLst>
      <p:ext uri="{BB962C8B-B14F-4D97-AF65-F5344CB8AC3E}">
        <p14:creationId xmlns:p14="http://schemas.microsoft.com/office/powerpoint/2010/main" val="341712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smtClean="0"/>
              <a:t>Vererbung und Polymorphie</a:t>
            </a:r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  <a:r>
              <a:rPr lang="en-US" dirty="0" err="1" smtClean="0"/>
              <a:t>Virtuelle</a:t>
            </a:r>
            <a:r>
              <a:rPr lang="en-US" dirty="0" smtClean="0"/>
              <a:t> </a:t>
            </a:r>
            <a:r>
              <a:rPr lang="en-US" dirty="0" err="1" smtClean="0"/>
              <a:t>Maschine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 err="1" smtClean="0"/>
              <a:t>Herunterladen</a:t>
            </a:r>
            <a:r>
              <a:rPr lang="en-US" b="1" dirty="0" smtClean="0"/>
              <a:t> </a:t>
            </a:r>
            <a:r>
              <a:rPr lang="en-US" b="1" smtClean="0"/>
              <a:t>der VM</a:t>
            </a:r>
            <a:r>
              <a:rPr lang="en-US" smtClean="0"/>
              <a:t> (</a:t>
            </a:r>
            <a:r>
              <a:rPr lang="en-US" b="0" smtClean="0"/>
              <a:t>URL, User, PW: siehe vorige Folie)</a:t>
            </a:r>
            <a:br>
              <a:rPr lang="en-US" b="0" smtClean="0"/>
            </a:br>
            <a:endParaRPr lang="de-DE" b="0" dirty="0"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b="1" smtClean="0"/>
              <a:t>Importieren </a:t>
            </a:r>
            <a:r>
              <a:rPr lang="de-DE" b="1" dirty="0"/>
              <a:t>der </a:t>
            </a:r>
            <a:r>
              <a:rPr lang="de-DE" b="1"/>
              <a:t>Appliance </a:t>
            </a:r>
            <a:r>
              <a:rPr lang="de-DE" b="1" i="1" smtClean="0"/>
              <a:t>praktikum2016_v5.ova</a:t>
            </a:r>
            <a:r>
              <a:rPr lang="de-DE" b="1" i="1" dirty="0" smtClean="0"/>
              <a:t/>
            </a:r>
            <a:br>
              <a:rPr lang="de-DE" b="1" i="1" dirty="0" smtClean="0"/>
            </a:br>
            <a:r>
              <a:rPr lang="de-DE" i="1" dirty="0" smtClean="0"/>
              <a:t/>
            </a:r>
            <a:br>
              <a:rPr lang="de-DE" i="1" dirty="0" smtClean="0"/>
            </a:br>
            <a:r>
              <a:rPr lang="de-DE" b="1" dirty="0" smtClean="0">
                <a:solidFill>
                  <a:schemeClr val="accent2"/>
                </a:solidFill>
              </a:rPr>
              <a:t>WICHTIG (f. Pool)</a:t>
            </a:r>
            <a:r>
              <a:rPr lang="de-DE" dirty="0" smtClean="0"/>
              <a:t>: </a:t>
            </a:r>
          </a:p>
          <a:p>
            <a:pPr marL="806450" lvl="1" indent="-457200"/>
            <a:r>
              <a:rPr lang="de-DE" dirty="0" smtClean="0"/>
              <a:t>Beim Importieren muss der Pfad für das </a:t>
            </a:r>
            <a:r>
              <a:rPr lang="de-DE" b="1" dirty="0" smtClean="0"/>
              <a:t>Virtuelle </a:t>
            </a:r>
            <a:r>
              <a:rPr lang="de-DE" b="1" smtClean="0"/>
              <a:t>Plattenabbild </a:t>
            </a:r>
            <a:r>
              <a:rPr lang="de-DE" smtClean="0"/>
              <a:t>angepasst werden, sodass die VM in </a:t>
            </a:r>
            <a:r>
              <a:rPr lang="de-DE" b="1" smtClean="0"/>
              <a:t>C:\vms</a:t>
            </a:r>
            <a:r>
              <a:rPr lang="de-DE" smtClean="0"/>
              <a:t> liegt – ansonsten sprengt </a:t>
            </a:r>
            <a:r>
              <a:rPr lang="de-DE" dirty="0" smtClean="0"/>
              <a:t>Ihr die </a:t>
            </a:r>
            <a:r>
              <a:rPr lang="de-DE" b="1" dirty="0" err="1" smtClean="0"/>
              <a:t>Quota</a:t>
            </a:r>
            <a:r>
              <a:rPr lang="de-DE" dirty="0" smtClean="0"/>
              <a:t>!</a:t>
            </a:r>
          </a:p>
          <a:p>
            <a:pPr marL="806450" lvl="1" indent="-457200"/>
            <a:r>
              <a:rPr lang="de-DE" dirty="0" smtClean="0"/>
              <a:t>Die VM wird </a:t>
            </a:r>
            <a:r>
              <a:rPr lang="de-DE" b="1" dirty="0" smtClean="0"/>
              <a:t>auf dem PC</a:t>
            </a:r>
            <a:r>
              <a:rPr lang="de-DE" dirty="0"/>
              <a:t> </a:t>
            </a:r>
            <a:r>
              <a:rPr lang="de-DE" dirty="0" smtClean="0"/>
              <a:t>und </a:t>
            </a:r>
            <a:r>
              <a:rPr lang="de-DE" b="1" dirty="0" smtClean="0"/>
              <a:t>nicht </a:t>
            </a:r>
            <a:r>
              <a:rPr lang="de-DE" dirty="0" smtClean="0"/>
              <a:t>in eurem Profil gespeichert!</a:t>
            </a:r>
          </a:p>
          <a:p>
            <a:pPr marL="457200" indent="-457200">
              <a:buFont typeface="+mj-lt"/>
              <a:buAutoNum type="arabicPeriod"/>
            </a:pPr>
            <a:r>
              <a:rPr lang="de-DE" b="1" dirty="0" smtClean="0"/>
              <a:t>Genereller Hinweis</a:t>
            </a:r>
            <a:r>
              <a:rPr lang="de-DE" dirty="0" smtClean="0"/>
              <a:t>: </a:t>
            </a:r>
            <a:r>
              <a:rPr lang="de-DE" i="1" dirty="0" err="1" smtClean="0"/>
              <a:t>Ctrl</a:t>
            </a:r>
            <a:r>
              <a:rPr lang="de-DE" i="1" dirty="0" smtClean="0"/>
              <a:t> (</a:t>
            </a:r>
            <a:r>
              <a:rPr lang="de-DE" i="1" u="sng" dirty="0" smtClean="0"/>
              <a:t>rechts</a:t>
            </a:r>
            <a:r>
              <a:rPr lang="de-DE" i="1" dirty="0" smtClean="0"/>
              <a:t>)</a:t>
            </a:r>
            <a:r>
              <a:rPr lang="de-DE" dirty="0" smtClean="0"/>
              <a:t> ist die Host-Taste der VM </a:t>
            </a:r>
            <a:r>
              <a:rPr lang="de-DE" dirty="0" smtClean="0">
                <a:sym typeface="Wingdings" panose="05000000000000000000" pitchFamily="2" charset="2"/>
              </a:rPr>
              <a:t> Kann zu Problemen bei Tastenkürzeln führen.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502"/>
          <a:stretch/>
        </p:blipFill>
        <p:spPr>
          <a:xfrm>
            <a:off x="4965144" y="2276872"/>
            <a:ext cx="4884843" cy="40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7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Was </a:t>
            </a:r>
            <a:r>
              <a:rPr lang="en-US" err="1" smtClean="0"/>
              <a:t>ist</a:t>
            </a:r>
            <a:r>
              <a:rPr lang="en-US" smtClean="0"/>
              <a:t> (Untertyp-)Polymorphie?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Bedeutung: </a:t>
            </a:r>
            <a:r>
              <a:rPr lang="en-US" smtClean="0"/>
              <a:t>Eine </a:t>
            </a:r>
            <a:r>
              <a:rPr lang="en-US" dirty="0" smtClean="0"/>
              <a:t>Variable </a:t>
            </a:r>
            <a:r>
              <a:rPr lang="en-US" dirty="0" err="1" smtClean="0"/>
              <a:t>kann</a:t>
            </a:r>
            <a:r>
              <a:rPr lang="en-US" dirty="0" smtClean="0"/>
              <a:t> </a:t>
            </a:r>
            <a:r>
              <a:rPr lang="en-US" dirty="0" err="1" smtClean="0"/>
              <a:t>Instanzen</a:t>
            </a:r>
            <a:r>
              <a:rPr lang="en-US" dirty="0" smtClean="0"/>
              <a:t> </a:t>
            </a:r>
            <a:r>
              <a:rPr lang="en-US" dirty="0" err="1" smtClean="0"/>
              <a:t>verschiedener</a:t>
            </a:r>
            <a:r>
              <a:rPr lang="en-US" dirty="0" smtClean="0"/>
              <a:t> </a:t>
            </a:r>
            <a:r>
              <a:rPr lang="en-US" smtClean="0"/>
              <a:t>Klassen enthalten, die eine Unterklasse des statischen Typs der Variable sind.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Beispiel</a:t>
            </a:r>
            <a:r>
              <a:rPr lang="en-US" smtClean="0"/>
              <a:t>: </a:t>
            </a:r>
            <a:br>
              <a:rPr lang="en-US" smtClean="0"/>
            </a:b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 *strategy = new EnergyMinimizingStrategy(); //(1)</a:t>
            </a:r>
            <a:b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strategy = new WaitingTimeMinimizingStrategy(); // (2)</a:t>
            </a:r>
            <a:endParaRPr lang="en-US" sz="18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en-US" b="1" smtClean="0"/>
              <a:t>Statischer Typ</a:t>
            </a:r>
            <a:r>
              <a:rPr lang="en-US" smtClean="0"/>
              <a:t> (zur Compilezeit) von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en-US" smtClean="0"/>
              <a:t>:  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 *</a:t>
            </a:r>
          </a:p>
          <a:p>
            <a:pPr marL="692150" lvl="1" indent="-342900"/>
            <a:r>
              <a:rPr lang="en-US" b="1" smtClean="0"/>
              <a:t>Dynamischer Typ</a:t>
            </a:r>
            <a:r>
              <a:rPr lang="en-US" smtClean="0"/>
              <a:t> (zur Laufzeit) von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en-US" smtClean="0"/>
              <a:t>:</a:t>
            </a:r>
          </a:p>
          <a:p>
            <a:pPr marL="881063" lvl="2" indent="-342900">
              <a:buFont typeface="+mj-lt"/>
              <a:buAutoNum type="arabicPeriod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 *</a:t>
            </a:r>
          </a:p>
          <a:p>
            <a:pPr marL="881063" lvl="2" indent="-342900">
              <a:buFont typeface="+mj-lt"/>
              <a:buAutoNum type="arabicPeriod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 *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/>
              <a:t>Funktioniert in C++ </a:t>
            </a:r>
            <a:r>
              <a:rPr lang="en-US" b="1" smtClean="0"/>
              <a:t>nur mit Pointern/Referenzen</a:t>
            </a:r>
            <a:r>
              <a:rPr lang="en-US" smtClean="0"/>
              <a:t> – nicht mit Werten!</a:t>
            </a:r>
          </a:p>
          <a:p>
            <a:pPr marL="692150" lvl="1" indent="-342900"/>
            <a:endParaRPr lang="en-US" smtClean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</a:t>
            </a:r>
            <a:r>
              <a:rPr lang="en-US" sz="1200" smtClean="0">
                <a:hlinkClick r:id="rId2"/>
              </a:rPr>
              <a:t>)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einfaches</a:t>
            </a:r>
            <a:r>
              <a:rPr lang="en-US" dirty="0" smtClean="0"/>
              <a:t> </a:t>
            </a:r>
            <a:r>
              <a:rPr lang="en-US" dirty="0" err="1" smtClean="0"/>
              <a:t>Beispiel</a:t>
            </a:r>
            <a:r>
              <a:rPr lang="en-US" dirty="0" smtClean="0"/>
              <a:t> </a:t>
            </a:r>
            <a:r>
              <a:rPr lang="en-US" err="1" smtClean="0"/>
              <a:t>für</a:t>
            </a:r>
            <a:r>
              <a:rPr lang="en-US" smtClean="0"/>
              <a:t> Polymorphie in C++</a:t>
            </a:r>
            <a:endParaRPr lang="en-US" dirty="0"/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print() 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override {</a:t>
            </a:r>
            <a:endParaRPr 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b) 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 	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&amp;b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){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dirty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dirty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dirty="0" smtClean="0">
                <a:solidFill>
                  <a:srgbClr val="3F7F5F"/>
                </a:solidFill>
                <a:latin typeface="Consolas" pitchFamily="49" charset="0"/>
              </a:rPr>
              <a:t>B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dirty="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dirty="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dirty="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dirty="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16016" y="4581128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16836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860032" y="55892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Polymorphie </a:t>
            </a:r>
            <a:r>
              <a:rPr lang="de-DE" dirty="0" smtClean="0">
                <a:solidFill>
                  <a:schemeClr val="bg1"/>
                </a:solidFill>
              </a:rPr>
              <a:t>funktioniert in C++</a:t>
            </a:r>
            <a:r>
              <a:rPr lang="de-DE" b="1" dirty="0" smtClean="0">
                <a:solidFill>
                  <a:schemeClr val="bg1"/>
                </a:solidFill>
              </a:rPr>
              <a:t> nur mit Pointern und Referenzen</a:t>
            </a:r>
            <a:endParaRPr lang="de-D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dirty="0">
                  <a:solidFill>
                    <a:srgbClr val="000000"/>
                  </a:solidFill>
                </a:rPr>
                <a:t>Elevator</a:t>
              </a:r>
              <a:endParaRPr lang="de-DE" altLang="de-DE" sz="1800" b="0" dirty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dirty="0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 dirty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 dirty="0">
                  <a:solidFill>
                    <a:srgbClr val="000000"/>
                  </a:solidFill>
                </a:rPr>
                <a:t>+</a:t>
              </a:r>
              <a:r>
                <a:rPr lang="de-DE" altLang="de-DE" sz="900" b="0" dirty="0" err="1">
                  <a:solidFill>
                    <a:srgbClr val="000000"/>
                  </a:solidFill>
                </a:rPr>
                <a:t>elevator</a:t>
              </a:r>
              <a:endParaRPr lang="de-DE" altLang="de-DE" sz="1800" b="0" dirty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 dirty="0">
                  <a:solidFill>
                    <a:srgbClr val="000000"/>
                  </a:solidFill>
                </a:rPr>
                <a:t>+</a:t>
              </a:r>
              <a:r>
                <a:rPr lang="de-DE" altLang="de-DE" sz="900" b="0" dirty="0" err="1">
                  <a:solidFill>
                    <a:srgbClr val="000000"/>
                  </a:solidFill>
                </a:rPr>
                <a:t>elevator</a:t>
              </a:r>
              <a:endParaRPr lang="de-DE" altLang="de-DE" sz="1800" b="0" dirty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997200"/>
            <a:ext cx="3354336" cy="50006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(Abstrakte</a:t>
            </a:r>
            <a:r>
              <a:rPr lang="de-DE" b="1" smtClean="0">
                <a:solidFill>
                  <a:schemeClr val="bg1"/>
                </a:solidFill>
              </a:rPr>
              <a:t>) Oberklasse </a:t>
            </a:r>
            <a:r>
              <a:rPr lang="de-DE" smtClean="0">
                <a:solidFill>
                  <a:schemeClr val="bg1"/>
                </a:solidFill>
              </a:rPr>
              <a:t>kann nicht instatiiert werden.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Konkrete </a:t>
            </a:r>
            <a:r>
              <a:rPr lang="de-DE" dirty="0" smtClean="0">
                <a:solidFill>
                  <a:schemeClr val="bg1"/>
                </a:solidFill>
              </a:rPr>
              <a:t>Unterklassen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(</a:t>
            </a:r>
            <a:r>
              <a:rPr lang="de-DE" b="1" dirty="0">
                <a:solidFill>
                  <a:schemeClr val="bg1"/>
                </a:solidFill>
              </a:rPr>
              <a:t>Separation </a:t>
            </a:r>
            <a:r>
              <a:rPr lang="de-DE" b="1" dirty="0" err="1">
                <a:solidFill>
                  <a:schemeClr val="bg1"/>
                </a:solidFill>
              </a:rPr>
              <a:t>of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Concerns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 dirty="0">
                <a:solidFill>
                  <a:schemeClr val="bg1"/>
                </a:solidFill>
              </a:rPr>
              <a:t>Erweiterbarkeit</a:t>
            </a:r>
            <a:r>
              <a:rPr lang="de-DE" dirty="0">
                <a:solidFill>
                  <a:schemeClr val="bg1"/>
                </a:solidFill>
              </a:rPr>
              <a:t>).  Die richtige Methode </a:t>
            </a:r>
            <a:r>
              <a:rPr lang="de-DE">
                <a:solidFill>
                  <a:schemeClr val="bg1"/>
                </a:solidFill>
              </a:rPr>
              <a:t>wird </a:t>
            </a:r>
            <a:r>
              <a:rPr lang="de-DE" smtClean="0">
                <a:solidFill>
                  <a:schemeClr val="bg1"/>
                </a:solidFill>
              </a:rPr>
              <a:t>"magisch" </a:t>
            </a:r>
            <a:r>
              <a:rPr lang="de-DE" dirty="0">
                <a:solidFill>
                  <a:schemeClr val="bg1"/>
                </a:solidFill>
              </a:rPr>
              <a:t>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Lösung ohne und mit Polymorphie</a:t>
            </a:r>
          </a:p>
        </p:txBody>
      </p:sp>
      <p:sp>
        <p:nvSpPr>
          <p:cNvPr id="6148" name="Rechteck 5"/>
          <p:cNvSpPr>
            <a:spLocks noChangeArrowheads="1"/>
          </p:cNvSpPr>
          <p:nvPr/>
        </p:nvSpPr>
        <p:spPr bwMode="auto">
          <a:xfrm>
            <a:off x="283483" y="1521335"/>
            <a:ext cx="4720566" cy="251707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Elevator::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switch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case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ENERGY_MINIMIZING_STRATEGY:	   </a:t>
            </a:r>
            <a:endParaRPr lang="de-DE" altLang="de-DE" sz="1400" b="0" dirty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3F7F5F"/>
                </a:solidFill>
                <a:latin typeface="Consolas" pitchFamily="49" charset="0"/>
              </a:rPr>
              <a:t>     	// ...</a:t>
            </a:r>
            <a:endParaRPr lang="de-DE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400" dirty="0" smtClean="0">
                <a:solidFill>
                  <a:srgbClr val="7F0055"/>
                </a:solidFill>
                <a:latin typeface="Consolas" pitchFamily="49" charset="0"/>
              </a:rPr>
              <a:t>break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case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WAITING_TIME_MINIMIZING_STRATEGY:</a:t>
            </a:r>
            <a:endParaRPr lang="de-DE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b="0" dirty="0">
                <a:solidFill>
                  <a:srgbClr val="3F7F5F"/>
                </a:solidFill>
                <a:latin typeface="Consolas" pitchFamily="49" charset="0"/>
              </a:rPr>
              <a:t>... </a:t>
            </a:r>
            <a:endParaRPr lang="de-DE" altLang="de-DE" sz="1400" b="0" dirty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smtClean="0">
                <a:solidFill>
                  <a:srgbClr val="7F0055"/>
                </a:solidFill>
                <a:latin typeface="Consolas" pitchFamily="49" charset="0"/>
              </a:rPr>
              <a:t>		break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3F7F5F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3F7F5F"/>
                </a:solidFill>
                <a:latin typeface="Consolas" pitchFamily="49" charset="0"/>
              </a:rPr>
              <a:t>    // </a:t>
            </a:r>
            <a:r>
              <a:rPr lang="de-DE" altLang="de-DE" sz="1400" b="0" dirty="0" err="1">
                <a:solidFill>
                  <a:srgbClr val="3F7F5F"/>
                </a:solidFill>
                <a:latin typeface="Consolas" pitchFamily="49" charset="0"/>
              </a:rPr>
              <a:t>and</a:t>
            </a:r>
            <a:r>
              <a:rPr lang="de-DE" altLang="de-DE" sz="1400" b="0" dirty="0">
                <a:solidFill>
                  <a:srgbClr val="3F7F5F"/>
                </a:solidFill>
                <a:latin typeface="Consolas" pitchFamily="49" charset="0"/>
              </a:rPr>
              <a:t> so 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4"/>
          <p:cNvSpPr>
            <a:spLocks noChangeArrowheads="1"/>
          </p:cNvSpPr>
          <p:nvPr/>
        </p:nvSpPr>
        <p:spPr bwMode="auto">
          <a:xfrm>
            <a:off x="5184006" y="1521335"/>
            <a:ext cx="3708042" cy="106672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(){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endParaRPr lang="de-DE" altLang="de-DE" sz="14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-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58775" y="4038406"/>
            <a:ext cx="4501257" cy="24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b="1" smtClean="0"/>
              <a:t>"Dispatch" </a:t>
            </a:r>
            <a:r>
              <a:rPr lang="de-DE" b="1" dirty="0" smtClean="0"/>
              <a:t>von Hand</a:t>
            </a:r>
            <a:endParaRPr lang="de-DE" dirty="0"/>
          </a:p>
          <a:p>
            <a:pPr algn="l"/>
            <a:endParaRPr lang="de-DE" dirty="0" smtClean="0"/>
          </a:p>
          <a:p>
            <a:pPr algn="l"/>
            <a:r>
              <a:rPr lang="de-DE" dirty="0" smtClean="0"/>
              <a:t>Für </a:t>
            </a:r>
            <a:r>
              <a:rPr lang="de-DE" dirty="0"/>
              <a:t>jede neue Strategie muss die Logik hier (und eventuell an </a:t>
            </a:r>
            <a:r>
              <a:rPr lang="de-DE" b="1" dirty="0"/>
              <a:t>etlichen</a:t>
            </a:r>
            <a:r>
              <a:rPr lang="de-DE" dirty="0"/>
              <a:t> </a:t>
            </a:r>
            <a:r>
              <a:rPr lang="de-DE" b="1" dirty="0"/>
              <a:t>anderen</a:t>
            </a:r>
            <a:r>
              <a:rPr lang="de-DE" dirty="0"/>
              <a:t> </a:t>
            </a:r>
            <a:r>
              <a:rPr lang="de-DE" b="1" dirty="0"/>
              <a:t>Stellen</a:t>
            </a:r>
            <a:r>
              <a:rPr lang="de-DE" dirty="0"/>
              <a:t>) erweitert </a:t>
            </a:r>
            <a:r>
              <a:rPr lang="de-DE"/>
              <a:t>werden</a:t>
            </a:r>
            <a:r>
              <a:rPr lang="de-DE" smtClean="0"/>
              <a:t>!</a:t>
            </a:r>
            <a:br>
              <a:rPr lang="de-DE" smtClean="0"/>
            </a:b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Fehleranfällig, schlecht wartbar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(</a:t>
            </a:r>
            <a:r>
              <a:rPr lang="de-DE" b="1" dirty="0"/>
              <a:t>Fluch des </a:t>
            </a:r>
            <a:r>
              <a:rPr lang="de-DE" b="1" dirty="0" err="1"/>
              <a:t>switch-case</a:t>
            </a:r>
            <a:r>
              <a:rPr lang="de-DE" dirty="0"/>
              <a:t>)</a:t>
            </a:r>
          </a:p>
          <a:p>
            <a:pPr algn="l"/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>
            <a:off x="5184006" y="4038406"/>
            <a:ext cx="3780482" cy="24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de-DE" b="1" dirty="0" smtClean="0"/>
              <a:t>Polymorpher </a:t>
            </a:r>
            <a:r>
              <a:rPr lang="de-DE" b="1" dirty="0" err="1" smtClean="0"/>
              <a:t>Dispatch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Konkrete </a:t>
            </a:r>
            <a:r>
              <a:rPr lang="de-DE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dirty="0" smtClean="0"/>
              <a:t> wird </a:t>
            </a:r>
            <a:r>
              <a:rPr lang="de-DE" dirty="0"/>
              <a:t>bei der Erzeugung des Aufzugs gesetzt.</a:t>
            </a:r>
          </a:p>
          <a:p>
            <a:pPr algn="l">
              <a:defRPr/>
            </a:pPr>
            <a:endParaRPr lang="de-DE" dirty="0"/>
          </a:p>
          <a:p>
            <a:pPr algn="l">
              <a:defRPr/>
            </a:pPr>
            <a:r>
              <a:rPr lang="de-DE" dirty="0" smtClean="0"/>
              <a:t>Der obige Code ruft die </a:t>
            </a:r>
            <a:r>
              <a:rPr lang="de-DE" dirty="0"/>
              <a:t>Strategie </a:t>
            </a:r>
            <a:r>
              <a:rPr lang="de-DE" dirty="0" smtClean="0"/>
              <a:t>polymorph auf und </a:t>
            </a:r>
            <a:r>
              <a:rPr lang="de-DE" b="1" dirty="0" smtClean="0"/>
              <a:t>muss nicht mehr verändert werden</a:t>
            </a:r>
            <a:r>
              <a:rPr lang="de-DE" dirty="0" smtClean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253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662612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smtClean="0"/>
              <a:t>Was </a:t>
            </a:r>
            <a:r>
              <a:rPr lang="de-DE" altLang="de-DE" sz="1800" b="0" dirty="0"/>
              <a:t>ist der </a:t>
            </a:r>
            <a:r>
              <a:rPr lang="de-DE" altLang="de-DE" sz="1800" dirty="0"/>
              <a:t>Vorteil von Polymorphie</a:t>
            </a:r>
            <a:r>
              <a:rPr lang="de-DE" altLang="de-DE" sz="1800" b="0" dirty="0"/>
              <a:t>? </a:t>
            </a:r>
            <a:r>
              <a:rPr lang="de-DE" altLang="de-DE" sz="1800" b="0" dirty="0" smtClean="0"/>
              <a:t/>
            </a:r>
            <a:br>
              <a:rPr lang="de-DE" altLang="de-DE" sz="1800" b="0" dirty="0" smtClean="0"/>
            </a:br>
            <a:r>
              <a:rPr lang="de-DE" altLang="de-DE" sz="1800" b="0" dirty="0" smtClean="0"/>
              <a:t/>
            </a:r>
            <a:br>
              <a:rPr lang="de-DE" altLang="de-DE" sz="1800" b="0" dirty="0" smtClean="0"/>
            </a:b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Wie kann das so wichtig sein wenn z.B. C das nicht unterstützt (und C doch so weitverbreitet ist)?!</a:t>
            </a:r>
          </a:p>
        </p:txBody>
      </p:sp>
      <p:sp>
        <p:nvSpPr>
          <p:cNvPr id="9221" name="Textfeld 4"/>
          <p:cNvSpPr txBox="1">
            <a:spLocks noChangeArrowheads="1"/>
          </p:cNvSpPr>
          <p:nvPr/>
        </p:nvSpPr>
        <p:spPr bwMode="auto">
          <a:xfrm>
            <a:off x="250825" y="3789040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Was hat Polymorphie mit Vererbung zu tun?  Geht es auch ohne Vererbung?</a:t>
            </a:r>
          </a:p>
        </p:txBody>
      </p:sp>
    </p:spTree>
    <p:extLst>
      <p:ext uri="{BB962C8B-B14F-4D97-AF65-F5344CB8AC3E}">
        <p14:creationId xmlns:p14="http://schemas.microsoft.com/office/powerpoint/2010/main" val="252270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2365353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 dirty="0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dirty="0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dirty="0" smtClean="0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err="1" smtClean="0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 dirty="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 dirty="0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"Floor.hpp"</a:t>
            </a:r>
            <a:endParaRPr lang="de-DE" sz="1200" b="1" dirty="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endParaRPr lang="de-DE" sz="1200" dirty="0">
              <a:latin typeface="Consolas"/>
            </a:endParaRPr>
          </a:p>
          <a:p>
            <a:pPr algn="l">
              <a:defRPr/>
            </a:pPr>
            <a:r>
              <a:rPr lang="de-DE" sz="1200" b="1" dirty="0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dirty="0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 dirty="0">
              <a:latin typeface="Consolas"/>
            </a:endParaRPr>
          </a:p>
          <a:p>
            <a:pPr algn="l">
              <a:defRPr/>
            </a:pPr>
            <a:r>
              <a:rPr lang="de-DE" sz="1200" b="1" dirty="0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dirty="0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dirty="0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dirty="0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 dirty="0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dirty="0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 dirty="0">
              <a:latin typeface="Consolas"/>
            </a:endParaRPr>
          </a:p>
          <a:p>
            <a:pPr algn="l">
              <a:defRPr/>
            </a:pPr>
            <a:r>
              <a:rPr lang="en-US" sz="1200" b="1" dirty="0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200" b="1" dirty="0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dirty="0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 dirty="0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dirty="0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dirty="0" smtClean="0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 dirty="0" smtClean="0">
                <a:solidFill>
                  <a:srgbClr val="000000"/>
                </a:solidFill>
                <a:latin typeface="Consolas"/>
              </a:rPr>
              <a:t>*elevator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200" b="1" dirty="0" err="1" smtClean="0">
                <a:solidFill>
                  <a:srgbClr val="7F0055"/>
                </a:solidFill>
                <a:latin typeface="Consolas"/>
              </a:rPr>
              <a:t>const</a:t>
            </a:r>
            <a:endParaRPr lang="en-US" sz="1200" b="1" dirty="0">
              <a:solidFill>
                <a:srgbClr val="7F0055"/>
              </a:solidFill>
              <a:latin typeface="Consolas"/>
            </a:endParaRPr>
          </a:p>
          <a:p>
            <a:pPr algn="l">
              <a:defRPr/>
            </a:pPr>
            <a:r>
              <a:rPr lang="en-US" sz="1200" b="1" dirty="0" smtClean="0">
                <a:solidFill>
                  <a:srgbClr val="7F0055"/>
                </a:solidFill>
                <a:latin typeface="Consolas"/>
              </a:rPr>
              <a:t>  override</a:t>
            </a:r>
            <a:r>
              <a:rPr lang="en-US" sz="1200" b="1" dirty="0" smtClean="0">
                <a:solidFill>
                  <a:srgbClr val="000000"/>
                </a:solidFill>
                <a:latin typeface="Consolas"/>
              </a:rPr>
              <a:t>;</a:t>
            </a:r>
            <a:endParaRPr lang="en-US" sz="1200" b="1" dirty="0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200" dirty="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 dirty="0">
              <a:latin typeface="Consolas"/>
            </a:endParaRPr>
          </a:p>
          <a:p>
            <a:pPr algn="l">
              <a:defRPr/>
            </a:pPr>
            <a:r>
              <a:rPr lang="de-DE" sz="1200" b="1" dirty="0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dirty="0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dirty="0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dirty="0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dirty="0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dirty="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 dirty="0">
              <a:latin typeface="Consolas"/>
            </a:endParaRPr>
          </a:p>
          <a:p>
            <a:pPr algn="l">
              <a:defRPr/>
            </a:pPr>
            <a:r>
              <a:rPr lang="de-DE" sz="1200" b="1" dirty="0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dirty="0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dirty="0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dirty="0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dirty="0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dirty="0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dirty="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;</a:t>
            </a:r>
            <a:endParaRPr lang="de-DE" sz="1200" dirty="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2362697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Ein Blick auf die Klassen</a:t>
            </a:r>
            <a:br>
              <a:rPr lang="de-DE" altLang="de-DE" dirty="0"/>
            </a:br>
            <a:r>
              <a:rPr lang="de-DE" altLang="de-DE" dirty="0"/>
              <a:t>	</a:t>
            </a:r>
            <a:r>
              <a:rPr lang="de-DE" altLang="de-DE" dirty="0" err="1" smtClean="0"/>
              <a:t>ElevatorStrategy</a:t>
            </a:r>
            <a:endParaRPr lang="de-DE" altLang="de-DE" dirty="0" smtClean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dirty="0" smtClean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dirty="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 dirty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smtClean="0">
                <a:solidFill>
                  <a:srgbClr val="3F7F5F"/>
                </a:solidFill>
                <a:latin typeface="Consolas" pitchFamily="49" charset="0"/>
              </a:rPr>
              <a:t>  /* Do </a:t>
            </a:r>
            <a:r>
              <a:rPr lang="de-DE" altLang="de-DE" sz="1200" b="0" dirty="0" err="1" smtClean="0">
                <a:solidFill>
                  <a:srgbClr val="3F7F5F"/>
                </a:solidFill>
                <a:latin typeface="Consolas" pitchFamily="49" charset="0"/>
              </a:rPr>
              <a:t>nothing</a:t>
            </a:r>
            <a:r>
              <a:rPr lang="de-DE" altLang="de-DE" sz="1200" b="0" dirty="0" smtClean="0">
                <a:solidFill>
                  <a:srgbClr val="3F7F5F"/>
                </a:solidFill>
                <a:latin typeface="Consolas" pitchFamily="49" charset="0"/>
              </a:rPr>
              <a:t> */</a:t>
            </a: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endParaRPr lang="de-DE" altLang="de-DE" sz="1200" dirty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 dirty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149712" y="1406186"/>
            <a:ext cx="3990487" cy="798678"/>
          </a:xfrm>
          <a:prstGeom prst="wedgeRoundRectCallout">
            <a:avLst>
              <a:gd name="adj1" fmla="val -25161"/>
              <a:gd name="adj2" fmla="val 15407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Vorausdeklaration </a:t>
            </a:r>
            <a:r>
              <a:rPr lang="de-DE" sz="1600" smtClean="0">
                <a:solidFill>
                  <a:schemeClr val="bg1"/>
                </a:solidFill>
              </a:rPr>
              <a:t>(Forward Declaration, statt </a:t>
            </a:r>
            <a:r>
              <a:rPr lang="de-DE" sz="16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sz="1600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sz="1600" dirty="0">
                <a:solidFill>
                  <a:schemeClr val="bg1"/>
                </a:solidFill>
              </a:rPr>
              <a:t>), um zyklische Abhängigkeit </a:t>
            </a:r>
            <a:r>
              <a:rPr lang="de-DE" sz="1600" dirty="0" smtClean="0">
                <a:solidFill>
                  <a:schemeClr val="bg1"/>
                </a:solidFill>
              </a:rPr>
              <a:t>zu vermeiden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In </a:t>
            </a:r>
            <a:r>
              <a:rPr lang="de-DE">
                <a:solidFill>
                  <a:schemeClr val="bg1"/>
                </a:solidFill>
              </a:rPr>
              <a:t>der </a:t>
            </a:r>
            <a:r>
              <a:rPr lang="de-DE" smtClean="0">
                <a:solidFill>
                  <a:schemeClr val="bg1"/>
                </a:solidFill>
              </a:rPr>
              <a:t>.cpp-Datei </a:t>
            </a:r>
            <a:r>
              <a:rPr lang="de-DE" dirty="0">
                <a:solidFill>
                  <a:schemeClr val="bg1"/>
                </a:solidFill>
              </a:rPr>
              <a:t>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 dirty="0"/>
              <a:t>ElevatorStrategy.cpp</a:t>
            </a:r>
            <a:endParaRPr lang="en-US" sz="1600" dirty="0"/>
          </a:p>
        </p:txBody>
      </p:sp>
      <p:sp>
        <p:nvSpPr>
          <p:cNvPr id="11" name="Abgerundetes Rechteck 10"/>
          <p:cNvSpPr/>
          <p:nvPr/>
        </p:nvSpPr>
        <p:spPr>
          <a:xfrm>
            <a:off x="4572000" y="4869160"/>
            <a:ext cx="4357884" cy="1444353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Vorausdeklarationen </a:t>
            </a:r>
            <a:r>
              <a:rPr lang="de-DE" dirty="0" smtClean="0">
                <a:solidFill>
                  <a:schemeClr val="bg1"/>
                </a:solidFill>
              </a:rPr>
              <a:t>können nur dann verwendet werden, wenn </a:t>
            </a:r>
            <a:r>
              <a:rPr lang="de-DE" b="1" dirty="0" smtClean="0">
                <a:solidFill>
                  <a:schemeClr val="bg1"/>
                </a:solidFill>
              </a:rPr>
              <a:t>nur Referenzen oder Pointer </a:t>
            </a:r>
            <a:r>
              <a:rPr lang="de-DE" dirty="0" smtClean="0">
                <a:solidFill>
                  <a:schemeClr val="bg1"/>
                </a:solidFill>
              </a:rPr>
              <a:t>auf die referenzierte Klasse (Elevator)genutzt werden 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Ein Blick auf die Klassen</a:t>
            </a:r>
            <a:br>
              <a:rPr lang="de-DE" altLang="de-DE" dirty="0"/>
            </a:br>
            <a:r>
              <a:rPr lang="de-DE" altLang="de-DE" dirty="0"/>
              <a:t>	</a:t>
            </a:r>
            <a:r>
              <a:rPr lang="de-DE" altLang="de-DE" dirty="0" smtClean="0"/>
              <a:t>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dirty="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dirty="0" err="1" smtClean="0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dirty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dirty="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     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Polymorphic call to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strategy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 dirty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 dirty="0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dirty="0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 dirty="0">
                <a:solidFill>
                  <a:schemeClr val="bg1"/>
                </a:solidFill>
              </a:rPr>
              <a:t>* und nicht </a:t>
            </a:r>
            <a:r>
              <a:rPr lang="de-DE" b="1" dirty="0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 dirty="0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dirty="0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 dirty="0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Parameter ohne </a:t>
            </a:r>
            <a:r>
              <a:rPr lang="de-DE" dirty="0">
                <a:solidFill>
                  <a:schemeClr val="bg1"/>
                </a:solidFill>
              </a:rPr>
              <a:t>Namen </a:t>
            </a:r>
            <a:r>
              <a:rPr lang="de-DE" dirty="0" smtClean="0">
                <a:solidFill>
                  <a:schemeClr val="bg1"/>
                </a:solidFill>
              </a:rPr>
              <a:t>möglich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auto">
          <a:xfrm>
            <a:off x="6660232" y="1520825"/>
            <a:ext cx="2208026" cy="3979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/>
              <a:t>ElevatorStrategy.cpp</a:t>
            </a:r>
            <a:endParaRPr lang="en-US" dirty="0"/>
          </a:p>
        </p:txBody>
      </p:sp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Sichtbarkeits-</a:t>
            </a:r>
            <a:r>
              <a:rPr lang="de-DE" altLang="de-DE" dirty="0" err="1" smtClean="0"/>
              <a:t>Modifier</a:t>
            </a:r>
            <a:r>
              <a:rPr lang="de-DE" altLang="de-DE" dirty="0" smtClean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dirty="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 dirty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87117" y="1520825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b="0" dirty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energy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minimizing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strategy"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dirty="0" err="1" smtClean="0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"EnergyMinimizingStrategy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(...):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"Perform 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some complex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calculation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 dirty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268783" y="4149080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 dirty="0">
                <a:solidFill>
                  <a:schemeClr val="bg1"/>
                </a:solidFill>
              </a:rPr>
              <a:t>-</a:t>
            </a:r>
            <a:r>
              <a:rPr lang="de-DE" b="1" dirty="0">
                <a:solidFill>
                  <a:schemeClr val="bg1"/>
                </a:solidFill>
              </a:rPr>
              <a:t>Vererbung</a:t>
            </a:r>
            <a:r>
              <a:rPr lang="de-DE" dirty="0">
                <a:solidFill>
                  <a:schemeClr val="bg1"/>
                </a:solidFill>
              </a:rPr>
              <a:t> entspricht dem Vererbungskonzept in Java</a:t>
            </a:r>
            <a:r>
              <a:rPr lang="de-DE">
                <a:solidFill>
                  <a:schemeClr val="bg1"/>
                </a:solidFill>
              </a:rPr>
              <a:t>. </a:t>
            </a:r>
            <a:endParaRPr lang="de-DE" smtClean="0">
              <a:solidFill>
                <a:schemeClr val="bg1"/>
              </a:solidFill>
            </a:endParaRP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und </a:t>
            </a:r>
            <a:r>
              <a:rPr lang="de-DE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 dirty="0" smtClean="0">
                <a:solidFill>
                  <a:schemeClr val="bg1"/>
                </a:solidFill>
              </a:rPr>
              <a:t>-</a:t>
            </a:r>
            <a:r>
              <a:rPr lang="de-DE" dirty="0" smtClean="0">
                <a:solidFill>
                  <a:schemeClr val="bg1"/>
                </a:solidFill>
              </a:rPr>
              <a:t>Vererbung </a:t>
            </a:r>
            <a:r>
              <a:rPr lang="de-DE" dirty="0">
                <a:solidFill>
                  <a:schemeClr val="bg1"/>
                </a:solidFill>
              </a:rPr>
              <a:t>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Wie </a:t>
            </a:r>
            <a:r>
              <a:rPr lang="de-DE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 dirty="0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1619672" y="1537515"/>
            <a:ext cx="2288946" cy="4313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/>
              <a:t>ElevatorStrategy.hpp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Konstruktion </a:t>
            </a:r>
            <a:r>
              <a:rPr lang="de-DE" altLang="de-DE" smtClean="0"/>
              <a:t>und Destruktion bei </a:t>
            </a:r>
            <a:r>
              <a:rPr lang="de-DE" altLang="de-DE" dirty="0" smtClean="0"/>
              <a:t>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Vorteil</a:t>
            </a:r>
            <a:r>
              <a:rPr lang="en-US" smtClean="0"/>
              <a:t>: Während der Konstruktion von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en-US" smtClean="0"/>
              <a:t> kann auf die Felder von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en-US" smtClean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/>
              <a:t>Wird spannend bei </a:t>
            </a:r>
            <a:r>
              <a:rPr lang="en-US" b="1" smtClean="0"/>
              <a:t>Mehrfachvererbung</a:t>
            </a:r>
            <a:r>
              <a:rPr lang="en-US" smtClean="0"/>
              <a:t> (siehe später)</a:t>
            </a:r>
            <a:endParaRPr lang="en-US"/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dirty="0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dirty="0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(Teil-)Instanz der Basisklasse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Unterklassen-spezifische Daten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paar</a:t>
            </a:r>
            <a:r>
              <a:rPr lang="en-US" dirty="0" smtClean="0"/>
              <a:t> </a:t>
            </a:r>
            <a:r>
              <a:rPr lang="en-US" dirty="0" err="1" smtClean="0"/>
              <a:t>Worte</a:t>
            </a:r>
            <a:r>
              <a:rPr lang="en-US" dirty="0" smtClean="0"/>
              <a:t> </a:t>
            </a:r>
            <a:r>
              <a:rPr lang="en-US" dirty="0" err="1" smtClean="0"/>
              <a:t>zu</a:t>
            </a:r>
            <a:r>
              <a:rPr lang="en-US" dirty="0" smtClean="0"/>
              <a:t>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591873"/>
          </a:xfrm>
        </p:spPr>
        <p:txBody>
          <a:bodyPr/>
          <a:lstStyle/>
          <a:p>
            <a:pPr defTabSz="987425"/>
            <a:r>
              <a:rPr lang="en-US" b="1" dirty="0" err="1" smtClean="0"/>
              <a:t>Bereitstellung</a:t>
            </a:r>
            <a:r>
              <a:rPr lang="en-US" b="1" dirty="0" smtClean="0"/>
              <a:t> der </a:t>
            </a:r>
            <a:r>
              <a:rPr lang="en-US" b="1" dirty="0" err="1" smtClean="0"/>
              <a:t>Vorlesungs</a:t>
            </a:r>
            <a:r>
              <a:rPr lang="en-US" b="1" dirty="0" smtClean="0"/>
              <a:t>- und </a:t>
            </a:r>
            <a:r>
              <a:rPr lang="en-US" b="1" dirty="0" err="1" smtClean="0"/>
              <a:t>Übungsunterlagen</a:t>
            </a:r>
            <a:endParaRPr lang="en-US" b="1" dirty="0" smtClean="0"/>
          </a:p>
          <a:p>
            <a:pPr marL="692150" lvl="1" indent="-342900" defTabSz="987425"/>
            <a:r>
              <a:rPr lang="en-US" dirty="0" err="1" smtClean="0"/>
              <a:t>Bereits</a:t>
            </a:r>
            <a:r>
              <a:rPr lang="en-US" dirty="0" smtClean="0"/>
              <a:t> auf der </a:t>
            </a:r>
            <a:r>
              <a:rPr lang="en-US" smtClean="0"/>
              <a:t>VM ausgecheckt, aber </a:t>
            </a:r>
            <a:r>
              <a:rPr lang="en-US" b="1" smtClean="0"/>
              <a:t>regelmäßiges Pullen </a:t>
            </a:r>
            <a:r>
              <a:rPr lang="en-US" smtClean="0"/>
              <a:t>sinnvoll!</a:t>
            </a:r>
            <a:endParaRPr lang="en-US" dirty="0" smtClean="0"/>
          </a:p>
          <a:p>
            <a:pPr marL="692150" lvl="1" indent="-342900" defTabSz="987425"/>
            <a:r>
              <a:rPr lang="de-DE" b="1" smtClean="0"/>
              <a:t>Vorlesung</a:t>
            </a:r>
            <a:r>
              <a:rPr lang="de-DE"/>
              <a:t>	</a:t>
            </a:r>
            <a:r>
              <a:rPr lang="de-DE" b="1">
                <a:hlinkClick r:id="rId2"/>
              </a:rPr>
              <a:t>https</a:t>
            </a:r>
            <a:r>
              <a:rPr lang="de-DE" b="1">
                <a:hlinkClick r:id="rId2"/>
              </a:rPr>
              <a:t>://</a:t>
            </a:r>
            <a:r>
              <a:rPr lang="de-DE" b="1" smtClean="0">
                <a:hlinkClick r:id="rId2"/>
              </a:rPr>
              <a:t>github.com/Echtzeitsysteme/tud-cppp</a:t>
            </a:r>
            <a:endParaRPr lang="de-DE" dirty="0" smtClean="0"/>
          </a:p>
          <a:p>
            <a:pPr marL="692150" lvl="1" indent="-342900" defTabSz="987425"/>
            <a:r>
              <a:rPr lang="de-DE" b="1" smtClean="0"/>
              <a:t>Wichtig: </a:t>
            </a:r>
            <a:r>
              <a:rPr lang="de-DE" smtClean="0"/>
              <a:t>git kann nur "pullen", wenn keine versionierten Dateien verändert sind. </a:t>
            </a:r>
            <a:r>
              <a:rPr lang="de-DE" smtClean="0">
                <a:sym typeface="Wingdings" panose="05000000000000000000" pitchFamily="2" charset="2"/>
              </a:rPr>
              <a:t> Separates Repo für eigenen Code erstellen.</a:t>
            </a:r>
            <a:endParaRPr lang="de-DE" dirty="0"/>
          </a:p>
          <a:p>
            <a:pPr marL="692150" lvl="1" indent="-342900" defTabSz="987425"/>
            <a:endParaRPr lang="en-US" dirty="0"/>
          </a:p>
        </p:txBody>
      </p:sp>
      <p:grpSp>
        <p:nvGrpSpPr>
          <p:cNvPr id="36" name="Gruppieren 35"/>
          <p:cNvGrpSpPr/>
          <p:nvPr/>
        </p:nvGrpSpPr>
        <p:grpSpPr>
          <a:xfrm>
            <a:off x="5292080" y="4515278"/>
            <a:ext cx="2898146" cy="358650"/>
            <a:chOff x="3995493" y="4500184"/>
            <a:chExt cx="2898146" cy="358650"/>
          </a:xfrm>
        </p:grpSpPr>
        <p:sp>
          <p:nvSpPr>
            <p:cNvPr id="4" name="Abgerundetes Rechteck 3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err="1" smtClean="0">
                  <a:latin typeface="Consolas" pitchFamily="49" charset="0"/>
                </a:rPr>
                <a:t>git</a:t>
              </a:r>
              <a:r>
                <a:rPr lang="en-US" sz="1600" b="1" dirty="0" smtClean="0">
                  <a:latin typeface="Consolas" pitchFamily="49" charset="0"/>
                </a:rPr>
                <a:t> pull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5" name="Ellipse 4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8" name="Gruppieren 7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6" name="Ellipse 5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 err="1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7" name="Ellipse 6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 err="1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10" name="Gerade Verbindung mit Pfeil 9"/>
            <p:cNvCxnSpPr>
              <a:stCxn id="5" idx="6"/>
              <a:endCxn id="4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mit Pfeil 10"/>
            <p:cNvCxnSpPr>
              <a:stCxn id="4" idx="3"/>
              <a:endCxn id="6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7" name="Gruppieren 66"/>
          <p:cNvGrpSpPr/>
          <p:nvPr/>
        </p:nvGrpSpPr>
        <p:grpSpPr>
          <a:xfrm>
            <a:off x="5292080" y="5336396"/>
            <a:ext cx="2898146" cy="1097522"/>
            <a:chOff x="5292080" y="5238520"/>
            <a:chExt cx="2898146" cy="1097522"/>
          </a:xfrm>
        </p:grpSpPr>
        <p:sp>
          <p:nvSpPr>
            <p:cNvPr id="16" name="Abgerundetes Rechteck 15"/>
            <p:cNvSpPr/>
            <p:nvPr/>
          </p:nvSpPr>
          <p:spPr bwMode="auto">
            <a:xfrm>
              <a:off x="5922150" y="5238520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err="1" smtClean="0">
                  <a:latin typeface="Consolas" pitchFamily="49" charset="0"/>
                </a:rPr>
                <a:t>git</a:t>
              </a:r>
              <a:r>
                <a:rPr lang="en-US" sz="1600" b="1" dirty="0" smtClean="0">
                  <a:latin typeface="Consolas" pitchFamily="49" charset="0"/>
                </a:rPr>
                <a:t> commit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17" name="Ellipse 16"/>
            <p:cNvSpPr/>
            <p:nvPr/>
          </p:nvSpPr>
          <p:spPr bwMode="auto">
            <a:xfrm>
              <a:off x="5292080" y="5309833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18" name="Gruppieren 17"/>
            <p:cNvGrpSpPr/>
            <p:nvPr/>
          </p:nvGrpSpPr>
          <p:grpSpPr>
            <a:xfrm>
              <a:off x="7831576" y="5977392"/>
              <a:ext cx="358650" cy="358650"/>
              <a:chOff x="5581502" y="4131679"/>
              <a:chExt cx="358650" cy="358650"/>
            </a:xfrm>
          </p:grpSpPr>
          <p:sp>
            <p:nvSpPr>
              <p:cNvPr id="19" name="Ellipse 18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 err="1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20" name="Ellipse 19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 err="1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21" name="Gerade Verbindung mit Pfeil 20"/>
            <p:cNvCxnSpPr>
              <a:stCxn id="17" idx="6"/>
              <a:endCxn id="16" idx="1"/>
            </p:cNvCxnSpPr>
            <p:nvPr/>
          </p:nvCxnSpPr>
          <p:spPr bwMode="auto">
            <a:xfrm flipV="1">
              <a:off x="5508104" y="5416264"/>
              <a:ext cx="414046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mit Pfeil 21"/>
            <p:cNvCxnSpPr>
              <a:stCxn id="16" idx="2"/>
              <a:endCxn id="23" idx="0"/>
            </p:cNvCxnSpPr>
            <p:nvPr/>
          </p:nvCxnSpPr>
          <p:spPr bwMode="auto">
            <a:xfrm>
              <a:off x="6678234" y="5594008"/>
              <a:ext cx="0" cy="3645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" name="Abgerundetes Rechteck 22"/>
            <p:cNvSpPr/>
            <p:nvPr/>
          </p:nvSpPr>
          <p:spPr bwMode="auto">
            <a:xfrm>
              <a:off x="5922150" y="5958600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err="1" smtClean="0">
                  <a:latin typeface="Consolas" pitchFamily="49" charset="0"/>
                </a:rPr>
                <a:t>git</a:t>
              </a:r>
              <a:r>
                <a:rPr lang="en-US" sz="1600" b="1" dirty="0" smtClean="0">
                  <a:latin typeface="Consolas" pitchFamily="49" charset="0"/>
                </a:rPr>
                <a:t> push</a:t>
              </a:r>
              <a:endParaRPr lang="en-US" sz="1600" b="1" dirty="0">
                <a:latin typeface="Consolas" pitchFamily="49" charset="0"/>
              </a:endParaRPr>
            </a:p>
          </p:txBody>
        </p:sp>
        <p:cxnSp>
          <p:nvCxnSpPr>
            <p:cNvPr id="25" name="Gerade Verbindung mit Pfeil 24"/>
            <p:cNvCxnSpPr>
              <a:stCxn id="23" idx="3"/>
              <a:endCxn id="19" idx="2"/>
            </p:cNvCxnSpPr>
            <p:nvPr/>
          </p:nvCxnSpPr>
          <p:spPr bwMode="auto">
            <a:xfrm>
              <a:off x="7434318" y="6136344"/>
              <a:ext cx="397258" cy="20373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7" name="Textfeld 26"/>
          <p:cNvSpPr txBox="1"/>
          <p:nvPr/>
        </p:nvSpPr>
        <p:spPr>
          <a:xfrm>
            <a:off x="372113" y="4531584"/>
            <a:ext cx="85151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Lesen</a:t>
            </a:r>
            <a:endParaRPr lang="en-US" b="1" dirty="0"/>
          </a:p>
        </p:txBody>
      </p:sp>
      <p:sp>
        <p:nvSpPr>
          <p:cNvPr id="28" name="Textfeld 27"/>
          <p:cNvSpPr txBox="1"/>
          <p:nvPr/>
        </p:nvSpPr>
        <p:spPr>
          <a:xfrm>
            <a:off x="107504" y="5328008"/>
            <a:ext cx="130035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Schreiben</a:t>
            </a:r>
            <a:endParaRPr lang="en-US" b="1" dirty="0"/>
          </a:p>
        </p:txBody>
      </p:sp>
      <p:grpSp>
        <p:nvGrpSpPr>
          <p:cNvPr id="37" name="Gruppieren 36"/>
          <p:cNvGrpSpPr/>
          <p:nvPr/>
        </p:nvGrpSpPr>
        <p:grpSpPr>
          <a:xfrm>
            <a:off x="1780215" y="4536750"/>
            <a:ext cx="2898146" cy="358650"/>
            <a:chOff x="3995493" y="4500184"/>
            <a:chExt cx="2898146" cy="358650"/>
          </a:xfrm>
        </p:grpSpPr>
        <p:sp>
          <p:nvSpPr>
            <p:cNvPr id="38" name="Abgerundetes Rechteck 37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err="1" smtClean="0">
                  <a:latin typeface="Consolas" pitchFamily="49" charset="0"/>
                </a:rPr>
                <a:t>svn</a:t>
              </a:r>
              <a:r>
                <a:rPr lang="en-US" sz="1600" b="1" dirty="0" smtClean="0">
                  <a:latin typeface="Consolas" pitchFamily="49" charset="0"/>
                </a:rPr>
                <a:t> update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39" name="Ellipse 38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40" name="Gruppieren 39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43" name="Ellipse 42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 err="1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44" name="Ellipse 43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 err="1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41" name="Gerade Verbindung mit Pfeil 40"/>
            <p:cNvCxnSpPr>
              <a:stCxn id="39" idx="6"/>
              <a:endCxn id="38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mit Pfeil 41"/>
            <p:cNvCxnSpPr>
              <a:stCxn id="38" idx="3"/>
              <a:endCxn id="43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1" name="Gruppieren 50"/>
          <p:cNvGrpSpPr/>
          <p:nvPr/>
        </p:nvGrpSpPr>
        <p:grpSpPr>
          <a:xfrm>
            <a:off x="1781734" y="5323667"/>
            <a:ext cx="2898146" cy="358650"/>
            <a:chOff x="3995493" y="4500184"/>
            <a:chExt cx="2898146" cy="358650"/>
          </a:xfrm>
        </p:grpSpPr>
        <p:sp>
          <p:nvSpPr>
            <p:cNvPr id="52" name="Abgerundetes Rechteck 51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err="1" smtClean="0">
                  <a:latin typeface="Consolas" pitchFamily="49" charset="0"/>
                </a:rPr>
                <a:t>svn</a:t>
              </a:r>
              <a:r>
                <a:rPr lang="en-US" sz="1600" b="1" dirty="0" smtClean="0">
                  <a:latin typeface="Consolas" pitchFamily="49" charset="0"/>
                </a:rPr>
                <a:t> commit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53" name="Ellipse 52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54" name="Gruppieren 53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57" name="Ellipse 56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 err="1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58" name="Ellipse 57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 err="1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55" name="Gerade Verbindung mit Pfeil 54"/>
            <p:cNvCxnSpPr>
              <a:stCxn id="53" idx="6"/>
              <a:endCxn id="52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mit Pfeil 55"/>
            <p:cNvCxnSpPr>
              <a:stCxn id="52" idx="3"/>
              <a:endCxn id="57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9" name="Textfeld 58"/>
          <p:cNvSpPr txBox="1"/>
          <p:nvPr/>
        </p:nvSpPr>
        <p:spPr>
          <a:xfrm>
            <a:off x="2836791" y="4080482"/>
            <a:ext cx="65915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SVN</a:t>
            </a:r>
            <a:endParaRPr lang="en-US" b="1" dirty="0"/>
          </a:p>
        </p:txBody>
      </p:sp>
      <p:sp>
        <p:nvSpPr>
          <p:cNvPr id="60" name="Textfeld 59"/>
          <p:cNvSpPr txBox="1"/>
          <p:nvPr/>
        </p:nvSpPr>
        <p:spPr>
          <a:xfrm>
            <a:off x="6425600" y="4076186"/>
            <a:ext cx="50526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Git</a:t>
            </a:r>
            <a:endParaRPr lang="en-US" b="1" dirty="0"/>
          </a:p>
        </p:txBody>
      </p:sp>
      <p:cxnSp>
        <p:nvCxnSpPr>
          <p:cNvPr id="62" name="Gerader Verbinder 61"/>
          <p:cNvCxnSpPr/>
          <p:nvPr/>
        </p:nvCxnSpPr>
        <p:spPr bwMode="auto">
          <a:xfrm>
            <a:off x="107504" y="4426154"/>
            <a:ext cx="864238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Gerader Verbinder 62"/>
          <p:cNvCxnSpPr/>
          <p:nvPr/>
        </p:nvCxnSpPr>
        <p:spPr bwMode="auto">
          <a:xfrm>
            <a:off x="1475656" y="4076186"/>
            <a:ext cx="0" cy="219571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9715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3448332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dirty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 smtClean="0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b="0" dirty="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dirty="0" err="1" smtClean="0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 // Do </a:t>
            </a:r>
            <a:r>
              <a:rPr lang="de-DE" altLang="de-DE" sz="1200" b="0" dirty="0" err="1">
                <a:solidFill>
                  <a:srgbClr val="3F7F5F"/>
                </a:solidFill>
                <a:latin typeface="Consolas" pitchFamily="49" charset="0"/>
              </a:rPr>
              <a:t>something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" name="Abgerundete rechteckige Legende 2"/>
          <p:cNvSpPr/>
          <p:nvPr/>
        </p:nvSpPr>
        <p:spPr bwMode="auto">
          <a:xfrm>
            <a:off x="4427984" y="1532607"/>
            <a:ext cx="2592288" cy="707852"/>
          </a:xfrm>
          <a:prstGeom prst="wedgeRoundRectCallout">
            <a:avLst>
              <a:gd name="adj1" fmla="val -62358"/>
              <a:gd name="adj2" fmla="val -105871"/>
              <a:gd name="adj3" fmla="val 16667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Eure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Aufgabe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 in der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Übung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 dirty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 dirty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 dirty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 dirty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dirty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249478" y="1497806"/>
            <a:ext cx="2782888" cy="606425"/>
          </a:xfrm>
          <a:prstGeom prst="wedgeRoundRectCallout">
            <a:avLst>
              <a:gd name="adj1" fmla="val -62691"/>
              <a:gd name="adj2" fmla="val -88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err="1">
                <a:solidFill>
                  <a:schemeClr val="bg1"/>
                </a:solidFill>
              </a:rPr>
              <a:t>Konstruktoren</a:t>
            </a:r>
            <a:r>
              <a:rPr lang="de-DE" dirty="0">
                <a:solidFill>
                  <a:schemeClr val="bg1"/>
                </a:solidFill>
              </a:rPr>
              <a:t>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990230" y="3827463"/>
            <a:ext cx="2782888" cy="604837"/>
          </a:xfrm>
          <a:prstGeom prst="wedgeRoundRectCallout">
            <a:avLst>
              <a:gd name="adj1" fmla="val -56868"/>
              <a:gd name="adj2" fmla="val 119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Polymorpher Aufruf hat aber </a:t>
            </a:r>
            <a:r>
              <a:rPr lang="de-DE" b="1" dirty="0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990230" y="5421198"/>
            <a:ext cx="2782888" cy="816113"/>
          </a:xfrm>
          <a:prstGeom prst="wedgeRoundRectCallout">
            <a:avLst>
              <a:gd name="adj1" fmla="val -59364"/>
              <a:gd name="adj2" fmla="val 413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58064" y="3655908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 smtClean="0">
                <a:solidFill>
                  <a:srgbClr val="005AA9"/>
                </a:solidFill>
              </a:rPr>
              <a:t>!</a:t>
            </a:r>
            <a:endParaRPr lang="en-US" sz="6000" b="1" dirty="0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658064" y="5434891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 smtClean="0">
                <a:solidFill>
                  <a:srgbClr val="005AA9"/>
                </a:solidFill>
              </a:rPr>
              <a:t>!</a:t>
            </a:r>
            <a:endParaRPr lang="en-US" sz="6000" b="1" dirty="0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" grpId="0"/>
      <p:bldP spid="11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dirty="0"/>
              <a:t>Im Gegensatz zu Java ist bei C++ aus Effizienzgründen die </a:t>
            </a:r>
            <a:r>
              <a:rPr lang="de-DE" altLang="de-DE" b="1" dirty="0"/>
              <a:t>polymorphe Behandlung</a:t>
            </a:r>
            <a:r>
              <a:rPr lang="de-DE" altLang="de-DE" b="0" dirty="0"/>
              <a:t> von Methoden </a:t>
            </a:r>
            <a:r>
              <a:rPr lang="de-DE" altLang="de-DE" b="1" dirty="0"/>
              <a:t>per Default </a:t>
            </a:r>
            <a:r>
              <a:rPr lang="de-DE" altLang="de-DE" b="1" dirty="0" smtClean="0"/>
              <a:t>ausgeschaltet</a:t>
            </a:r>
          </a:p>
          <a:p>
            <a:endParaRPr lang="de-DE" altLang="de-DE" dirty="0"/>
          </a:p>
          <a:p>
            <a:r>
              <a:rPr lang="de-DE" altLang="de-DE" b="0" dirty="0"/>
              <a:t>Es muss explizit mit dem </a:t>
            </a:r>
            <a:r>
              <a:rPr lang="de-DE" altLang="de-DE" b="1" dirty="0"/>
              <a:t>Schlüsselwort </a:t>
            </a:r>
            <a:r>
              <a:rPr lang="de-DE" alt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dirty="0"/>
              <a:t> angegeben werden, welche Methoden polymorph zu behandeln sind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dirty="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 dirty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dirty="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Methoden werden als virtuell gekennzeichnet (</a:t>
            </a:r>
            <a:r>
              <a:rPr lang="de-DE" b="1" dirty="0">
                <a:solidFill>
                  <a:schemeClr val="bg1"/>
                </a:solidFill>
              </a:rPr>
              <a:t>nur im Header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muss nicht in Subklassen wiederholt werden, wird aber häufig der </a:t>
            </a:r>
            <a:r>
              <a:rPr lang="de-DE" dirty="0" smtClean="0">
                <a:solidFill>
                  <a:schemeClr val="bg1"/>
                </a:solidFill>
              </a:rPr>
              <a:t>Übersicht halber </a:t>
            </a:r>
            <a:r>
              <a:rPr lang="de-DE" dirty="0">
                <a:solidFill>
                  <a:schemeClr val="bg1"/>
                </a:solidFill>
              </a:rPr>
              <a:t>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Regel</a:t>
            </a:r>
            <a:r>
              <a:rPr lang="de-DE" dirty="0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 dirty="0">
                <a:solidFill>
                  <a:schemeClr val="bg1"/>
                </a:solidFill>
              </a:rPr>
              <a:t>virtuellen Destruktor</a:t>
            </a:r>
            <a:r>
              <a:rPr lang="de-DE" dirty="0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16388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7594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smtClean="0"/>
              <a:t>Warum muss der </a:t>
            </a:r>
            <a:r>
              <a:rPr lang="de-DE" altLang="de-DE" sz="1800" dirty="0" smtClean="0"/>
              <a:t>Destruktor</a:t>
            </a:r>
            <a:r>
              <a:rPr lang="de-DE" altLang="de-DE" sz="1800" b="0" dirty="0" smtClean="0"/>
              <a:t> in einer Klasse mit </a:t>
            </a:r>
            <a:r>
              <a:rPr lang="de-DE" altLang="de-DE" sz="1800" dirty="0" smtClean="0"/>
              <a:t>virtuellen</a:t>
            </a:r>
            <a:r>
              <a:rPr lang="de-DE" altLang="de-DE" sz="1800" b="0" dirty="0" smtClean="0"/>
              <a:t> </a:t>
            </a:r>
            <a:r>
              <a:rPr lang="de-DE" altLang="de-DE" sz="1800" dirty="0" smtClean="0"/>
              <a:t>Methoden</a:t>
            </a:r>
            <a:r>
              <a:rPr lang="de-DE" altLang="de-DE" sz="1800" b="0" dirty="0" smtClean="0"/>
              <a:t> auch </a:t>
            </a:r>
            <a:r>
              <a:rPr lang="de-DE" altLang="de-DE" sz="1800" dirty="0" smtClean="0"/>
              <a:t>virtuell</a:t>
            </a:r>
            <a:r>
              <a:rPr lang="de-DE" altLang="de-DE" sz="1800" b="0" dirty="0" smtClean="0"/>
              <a:t> sein?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sind </a:t>
            </a:r>
            <a:r>
              <a:rPr lang="de-DE" altLang="de-DE" sz="1800" smtClean="0"/>
              <a:t>virtuelle Konstruktoren </a:t>
            </a:r>
            <a:r>
              <a:rPr lang="de-DE" altLang="de-DE" sz="1800" b="0" smtClean="0"/>
              <a:t>nützlich?</a:t>
            </a: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6576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Exkurs: Virtual </a:t>
            </a:r>
            <a:r>
              <a:rPr lang="de-DE" altLang="de-DE" dirty="0" err="1" smtClean="0"/>
              <a:t>Method</a:t>
            </a:r>
            <a:r>
              <a:rPr lang="de-DE" altLang="de-DE" dirty="0" smtClean="0"/>
              <a:t> Table</a:t>
            </a:r>
            <a:br>
              <a:rPr lang="de-DE" altLang="de-DE" dirty="0" smtClean="0"/>
            </a:br>
            <a:r>
              <a:rPr lang="de-DE" altLang="de-DE" dirty="0"/>
              <a:t> </a:t>
            </a:r>
            <a:r>
              <a:rPr lang="de-DE" altLang="de-DE" dirty="0" smtClean="0"/>
              <a:t>   </a:t>
            </a:r>
            <a:r>
              <a:rPr lang="de-DE" altLang="de-DE" sz="2000" dirty="0" smtClean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smtClean="0"/>
              <a:t>Egal, </a:t>
            </a:r>
            <a:r>
              <a:rPr lang="de-DE" b="0" dirty="0" smtClean="0"/>
              <a:t>wie der Pointer auf ein Objekt deklariert ist (z.B. </a:t>
            </a:r>
            <a:r>
              <a:rPr lang="de-DE" b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dirty="0" smtClean="0"/>
              <a:t>)</a:t>
            </a:r>
            <a:r>
              <a:rPr lang="de-DE" b="0" dirty="0" smtClean="0"/>
              <a:t>, </a:t>
            </a:r>
            <a:r>
              <a:rPr lang="de-DE" b="1" dirty="0" smtClean="0"/>
              <a:t>das Objekt behält seinen Typ </a:t>
            </a:r>
            <a:r>
              <a:rPr lang="de-DE" b="0" dirty="0" smtClean="0"/>
              <a:t>(z.B</a:t>
            </a:r>
            <a:r>
              <a:rPr lang="de-DE" b="0" smtClean="0"/>
              <a:t>. </a:t>
            </a:r>
            <a:r>
              <a:rPr lang="de-DE" b="0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EnergyMinimizingStrategy*</a:t>
            </a:r>
            <a:r>
              <a:rPr lang="de-DE" b="0" smtClean="0"/>
              <a:t>).</a:t>
            </a:r>
            <a:endParaRPr lang="de-DE" b="0" dirty="0" smtClean="0"/>
          </a:p>
          <a:p>
            <a:r>
              <a:rPr lang="de-DE" b="1" dirty="0" smtClean="0"/>
              <a:t>Jede Klasse </a:t>
            </a:r>
            <a:r>
              <a:rPr lang="de-DE" b="0" dirty="0" smtClean="0"/>
              <a:t>besitzt </a:t>
            </a:r>
            <a:r>
              <a:rPr lang="de-DE" b="0" smtClean="0"/>
              <a:t>eine </a:t>
            </a:r>
            <a:r>
              <a:rPr lang="de-DE" b="1" smtClean="0"/>
              <a:t>Lookup-Tabelle </a:t>
            </a:r>
            <a:r>
              <a:rPr lang="de-DE" b="1" dirty="0" smtClean="0"/>
              <a:t>(</a:t>
            </a:r>
            <a:r>
              <a:rPr lang="de-DE" b="1" i="1" dirty="0" err="1" smtClean="0"/>
              <a:t>vtable</a:t>
            </a:r>
            <a:r>
              <a:rPr lang="de-DE" b="1" dirty="0" smtClean="0"/>
              <a:t>)</a:t>
            </a:r>
            <a:r>
              <a:rPr lang="de-DE" i="1" dirty="0" smtClean="0"/>
              <a:t>,</a:t>
            </a:r>
            <a:r>
              <a:rPr lang="de-DE" b="0" dirty="0" smtClean="0"/>
              <a:t> die jeder </a:t>
            </a:r>
            <a:r>
              <a:rPr lang="de-DE" dirty="0" smtClean="0"/>
              <a:t>virtuellen </a:t>
            </a:r>
            <a:r>
              <a:rPr lang="de-DE" b="0" dirty="0" smtClean="0"/>
              <a:t>Methode ihre Implementierung zuweist.</a:t>
            </a:r>
            <a:endParaRPr lang="en-US" b="0" dirty="0"/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dirty="0" smtClean="0">
                <a:solidFill>
                  <a:schemeClr val="bg1"/>
                </a:solidFill>
              </a:rPr>
              <a:t>/</a:t>
            </a:r>
            <a:r>
              <a:rPr lang="en-US" b="1" dirty="0" err="1" smtClean="0">
                <a:solidFill>
                  <a:schemeClr val="bg1"/>
                </a:solidFill>
              </a:rPr>
              <a:t>VTable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[DE]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3137001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3229225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3362468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845027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875469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5179837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5179837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5322712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605287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865509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912278"/>
              </p:ext>
            </p:extLst>
          </p:nvPr>
        </p:nvGraphicFramePr>
        <p:xfrm>
          <a:off x="3328988" y="3376613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98" name="Arbeitsblatt" r:id="rId4" imgW="3552843" imgH="1076314" progId="Excel.Sheet.12">
                  <p:embed/>
                </p:oleObj>
              </mc:Choice>
              <mc:Fallback>
                <p:oleObj name="Arbeitsblatt" r:id="rId4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8988" y="3376613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906939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761212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6154022" y="2636251"/>
            <a:ext cx="2927614" cy="1095549"/>
          </a:xfrm>
          <a:prstGeom prst="wedgeRoundRectCallout">
            <a:avLst>
              <a:gd name="adj1" fmla="val -55841"/>
              <a:gd name="adj2" fmla="val 3980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</a:rPr>
              <a:t>Enthält standardmäßig</a:t>
            </a:r>
            <a:r>
              <a:rPr lang="de-DE" b="1" dirty="0" smtClean="0">
                <a:solidFill>
                  <a:schemeClr val="bg1"/>
                </a:solidFill>
              </a:rPr>
              <a:t>:</a:t>
            </a:r>
            <a:r>
              <a:rPr lang="de-DE" dirty="0" smtClean="0">
                <a:solidFill>
                  <a:schemeClr val="bg1"/>
                </a:solidFill>
              </a:rPr>
              <a:t/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b="1" dirty="0" smtClean="0">
                <a:solidFill>
                  <a:schemeClr val="bg1"/>
                </a:solidFill>
              </a:rPr>
              <a:t>Java,…</a:t>
            </a:r>
            <a:r>
              <a:rPr lang="de-DE" dirty="0" smtClean="0">
                <a:solidFill>
                  <a:schemeClr val="bg1"/>
                </a:solidFill>
              </a:rPr>
              <a:t> : alle Methoden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b="1" dirty="0" smtClean="0">
                <a:solidFill>
                  <a:schemeClr val="bg1"/>
                </a:solidFill>
              </a:rPr>
              <a:t>C++,… </a:t>
            </a:r>
            <a:r>
              <a:rPr lang="de-DE" dirty="0" smtClean="0">
                <a:solidFill>
                  <a:schemeClr val="bg1"/>
                </a:solidFill>
              </a:rPr>
              <a:t>: keine Methode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4081444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Falls </a:t>
            </a:r>
            <a:r>
              <a:rPr lang="de-DE" b="1" smtClean="0">
                <a:solidFill>
                  <a:schemeClr val="bg1"/>
                </a:solidFill>
              </a:rPr>
              <a:t>kein Eintrag/NULL:</a:t>
            </a:r>
            <a:r>
              <a:rPr lang="de-DE" b="1" dirty="0" smtClean="0">
                <a:solidFill>
                  <a:schemeClr val="bg1"/>
                </a:solidFill>
              </a:rPr>
              <a:t/>
            </a:r>
            <a:br>
              <a:rPr lang="de-DE" b="1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Verwende Methode des Typs des Pointers.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6"/>
              </a:rPr>
              <a:t>https://</a:t>
            </a:r>
            <a:r>
              <a:rPr lang="en-US" sz="1200" smtClean="0">
                <a:hlinkClick r:id="rId6"/>
              </a:rPr>
              <a:t>en.wikipedia.org/wiki/Virtual_method_table</a:t>
            </a:r>
            <a:r>
              <a:rPr lang="en-US" sz="1200" smtClean="0"/>
              <a:t> </a:t>
            </a:r>
            <a:endParaRPr lang="en-US" sz="1200"/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56605"/>
              </p:ext>
            </p:extLst>
          </p:nvPr>
        </p:nvGraphicFramePr>
        <p:xfrm>
          <a:off x="3341688" y="5184775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99" name="Arbeitsblatt" r:id="rId7" imgW="3552843" imgH="809440" progId="Excel.Sheet.12">
                  <p:embed/>
                </p:oleObj>
              </mc:Choice>
              <mc:Fallback>
                <p:oleObj name="Arbeitsblatt" r:id="rId7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1688" y="5184775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646612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9" grpId="0"/>
      <p:bldP spid="24" grpId="0" animBg="1"/>
      <p:bldP spid="25" grpId="0" animBg="1"/>
      <p:bldP spid="26" grpId="0"/>
      <p:bldP spid="27" grpId="0" animBg="1"/>
      <p:bldP spid="34" grpId="0" animBg="1"/>
      <p:bldP spid="35" grpId="0" animBg="1"/>
      <p:bldP spid="36" grpId="0" animBg="1"/>
      <p:bldP spid="48" grpId="0" animBg="1"/>
      <p:bldP spid="50" grpId="0" animBg="1"/>
      <p:bldP spid="41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dirty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dirty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dirty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dirty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dirty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dirty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dirty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 dirty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 dirty="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dirty="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dirty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dirty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 dirty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 dirty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dirty="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 dirty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435600" y="3125788"/>
            <a:ext cx="2784475" cy="606425"/>
          </a:xfrm>
          <a:prstGeom prst="wedgeRoundRectCallout">
            <a:avLst>
              <a:gd name="adj1" fmla="val -41063"/>
              <a:gd name="adj2" fmla="val 980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89500" y="4630738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Und alle </a:t>
            </a:r>
            <a:r>
              <a:rPr lang="de-DE" dirty="0" err="1">
                <a:solidFill>
                  <a:schemeClr val="bg1"/>
                </a:solidFill>
              </a:rPr>
              <a:t>Destruktoren</a:t>
            </a:r>
            <a:r>
              <a:rPr lang="de-DE" dirty="0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96294" y="2992452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005AA9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Pure Virtual</a:t>
            </a:r>
            <a:r>
              <a:rPr lang="de-DE" altLang="de-DE" dirty="0"/>
              <a:t>	</a:t>
            </a:r>
            <a:r>
              <a:rPr lang="de-DE" altLang="de-DE" smtClean="0"/>
              <a:t>= "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smtClean="0"/>
              <a:t> </a:t>
            </a:r>
            <a:r>
              <a:rPr lang="de-DE" altLang="de-DE" dirty="0" smtClean="0"/>
              <a:t>+ 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smtClean="0"/>
              <a:t>"</a:t>
            </a:r>
            <a:endParaRPr lang="de-DE" altLang="de-DE" dirty="0" smtClean="0"/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 dirty="0"/>
              <a:t>Entspricht einer </a:t>
            </a:r>
            <a:r>
              <a:rPr lang="de-DE" altLang="de-DE" sz="1800" dirty="0"/>
              <a:t>abstrakten Methode </a:t>
            </a:r>
            <a:r>
              <a:rPr lang="de-DE" altLang="de-DE" sz="1800" b="0" dirty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 dirty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 dirty="0"/>
              <a:t>Klasse mit rein virtuellen Methode entspricht </a:t>
            </a:r>
            <a:r>
              <a:rPr lang="de-DE" altLang="de-DE" sz="1800" dirty="0"/>
              <a:t>abstrakter Klasse</a:t>
            </a:r>
            <a:r>
              <a:rPr lang="de-DE" altLang="de-DE" sz="1800" b="0" dirty="0"/>
              <a:t> oder </a:t>
            </a:r>
            <a:r>
              <a:rPr lang="de-DE" altLang="de-DE" sz="1800" dirty="0"/>
              <a:t>Interface</a:t>
            </a:r>
            <a:r>
              <a:rPr lang="de-DE" altLang="de-DE" sz="1800" b="0" dirty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 dirty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 dirty="0"/>
              <a:t>Methode kann </a:t>
            </a:r>
            <a:r>
              <a:rPr lang="de-DE" altLang="de-DE" sz="1800" b="0" dirty="0" smtClean="0"/>
              <a:t>von Unterklassen implementiert </a:t>
            </a:r>
            <a:r>
              <a:rPr lang="de-DE" altLang="de-DE" sz="1800" b="0" dirty="0"/>
              <a:t>werden, muss aber </a:t>
            </a:r>
            <a:r>
              <a:rPr lang="de-DE" altLang="de-DE" sz="1800" b="0" dirty="0" smtClean="0"/>
              <a:t>nicht</a:t>
            </a:r>
            <a:r>
              <a:rPr lang="de-DE" altLang="de-DE" sz="1800" b="0" smtClean="0"/>
              <a:t>. (~ Hierarchie abstrakter Klassen)</a:t>
            </a:r>
            <a:endParaRPr lang="de-DE" altLang="de-DE" sz="1800" b="0" dirty="0"/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 dirty="0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 dirty="0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 dirty="0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 smtClean="0">
                <a:solidFill>
                  <a:schemeClr val="bg1"/>
                </a:solidFill>
              </a:rPr>
              <a:t> nicht </a:t>
            </a:r>
            <a:r>
              <a:rPr lang="de-DE" dirty="0" smtClean="0">
                <a:solidFill>
                  <a:schemeClr val="bg1"/>
                </a:solidFill>
              </a:rPr>
              <a:t>mehr </a:t>
            </a:r>
            <a:r>
              <a:rPr lang="de-DE" dirty="0" err="1" smtClean="0">
                <a:solidFill>
                  <a:schemeClr val="bg1"/>
                </a:solidFill>
              </a:rPr>
              <a:t>instantiiert</a:t>
            </a:r>
            <a:r>
              <a:rPr lang="de-DE" dirty="0" smtClean="0">
                <a:solidFill>
                  <a:schemeClr val="bg1"/>
                </a:solidFill>
              </a:rPr>
              <a:t> werden.</a:t>
            </a:r>
            <a:endParaRPr lang="de-DE" i="1" dirty="0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Methode ist hiermit </a:t>
            </a:r>
            <a:r>
              <a:rPr lang="de-DE" b="1" dirty="0">
                <a:solidFill>
                  <a:schemeClr val="bg1"/>
                </a:solidFill>
              </a:rPr>
              <a:t>rein virtuell</a:t>
            </a:r>
            <a:r>
              <a:rPr lang="de-DE" dirty="0">
                <a:solidFill>
                  <a:schemeClr val="bg1"/>
                </a:solidFill>
              </a:rPr>
              <a:t> – </a:t>
            </a:r>
            <a:r>
              <a:rPr lang="de-DE">
                <a:solidFill>
                  <a:schemeClr val="bg1"/>
                </a:solidFill>
              </a:rPr>
              <a:t>keine </a:t>
            </a:r>
            <a:r>
              <a:rPr lang="de-DE" smtClean="0">
                <a:solidFill>
                  <a:schemeClr val="bg1"/>
                </a:solidFill>
              </a:rPr>
              <a:t>Implementierung in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 </a:t>
            </a:r>
            <a:r>
              <a:rPr lang="de-DE" smtClean="0">
                <a:solidFill>
                  <a:schemeClr val="bg1"/>
                </a:solidFill>
              </a:rPr>
              <a:t>möglich.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8" grpId="0" animBg="1"/>
      <p:bldP spid="5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23556" name="Textfeld 4"/>
          <p:cNvSpPr txBox="1">
            <a:spLocks noChangeArrowheads="1"/>
          </p:cNvSpPr>
          <p:nvPr/>
        </p:nvSpPr>
        <p:spPr bwMode="auto">
          <a:xfrm>
            <a:off x="252412" y="1987550"/>
            <a:ext cx="7055891" cy="2554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Wieso sind </a:t>
            </a:r>
            <a:r>
              <a:rPr lang="de-DE" altLang="de-DE" sz="1800" dirty="0"/>
              <a:t>virtuelle </a:t>
            </a:r>
            <a:r>
              <a:rPr lang="de-DE" altLang="de-DE" sz="1800"/>
              <a:t>Methoden </a:t>
            </a:r>
            <a:r>
              <a:rPr lang="de-DE" altLang="de-DE" sz="1800" smtClean="0"/>
              <a:t>"teuer"</a:t>
            </a:r>
            <a:r>
              <a:rPr lang="de-DE" altLang="de-DE" sz="1800" b="0" smtClean="0"/>
              <a:t>?</a:t>
            </a:r>
            <a:r>
              <a:rPr lang="de-DE" altLang="de-DE" sz="1800" b="0" dirty="0"/>
              <a:t/>
            </a:r>
            <a:br>
              <a:rPr lang="de-DE" altLang="de-DE" sz="1800" b="0" dirty="0"/>
            </a:br>
            <a:r>
              <a:rPr lang="de-DE" altLang="de-DE" sz="1800" b="0" dirty="0"/>
              <a:t/>
            </a:r>
            <a:br>
              <a:rPr lang="de-DE" altLang="de-DE" sz="1800" b="0" dirty="0"/>
            </a:br>
            <a:r>
              <a:rPr lang="de-DE" altLang="de-DE" sz="1800" b="0" dirty="0"/>
              <a:t>Was bedeutet jede </a:t>
            </a:r>
            <a:r>
              <a:rPr lang="de-DE" altLang="de-DE" sz="1800" dirty="0" err="1"/>
              <a:t>const</a:t>
            </a:r>
            <a:r>
              <a:rPr lang="de-DE" altLang="de-DE" sz="1800" dirty="0"/>
              <a:t>-Verwendung</a:t>
            </a:r>
            <a:r>
              <a:rPr lang="de-DE" altLang="de-DE" sz="1800" b="0" dirty="0"/>
              <a:t> im folgenden Ausdruck: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800" dirty="0" err="1" smtClean="0">
                <a:solidFill>
                  <a:srgbClr val="000000"/>
                </a:solidFill>
                <a:latin typeface="Consolas" pitchFamily="49" charset="0"/>
              </a:rPr>
              <a:t>ElevatoryStrategy</a:t>
            </a:r>
            <a:r>
              <a:rPr lang="en-US" altLang="de-DE" sz="1800" dirty="0" smtClean="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80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dirty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8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0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/>
              <a:t>N.B</a:t>
            </a:r>
            <a:r>
              <a:rPr lang="en-US" altLang="de-DE" sz="1400" b="0"/>
              <a:t>. </a:t>
            </a:r>
            <a:r>
              <a:rPr lang="en-US" altLang="de-DE" sz="1400" b="0" smtClean="0"/>
              <a:t>(i) "ElevatorStategy</a:t>
            </a:r>
            <a:r>
              <a:rPr lang="en-US" altLang="de-DE" sz="1400" b="0"/>
              <a:t>::" und </a:t>
            </a:r>
            <a:r>
              <a:rPr lang="en-US" altLang="de-DE" sz="1400" b="0" smtClean="0"/>
              <a:t>(ii) "const </a:t>
            </a:r>
            <a:r>
              <a:rPr lang="en-US" altLang="de-DE" sz="1400" b="0"/>
              <a:t>= 0</a:t>
            </a:r>
            <a:r>
              <a:rPr lang="en-US" altLang="de-DE" sz="1400" b="0" smtClean="0"/>
              <a:t>" können eigentlich nicht zusammen auftreten, weil (i) nicht innerhalb der Klassendefinition auftreten darf.</a:t>
            </a:r>
            <a:endParaRPr lang="de-DE" altLang="de-DE" sz="14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172119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Mehrfachvererbung</a:t>
            </a:r>
            <a:endParaRPr lang="en-US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796136" y="2132856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StudentAssistant</a:t>
              </a:r>
              <a:endParaRPr lang="de-DE" altLang="de-DE" sz="1400" b="0" dirty="0"/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dirty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5729" y="234436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auto">
            <a:xfrm>
              <a:off x="6227116" y="2419602"/>
              <a:ext cx="2" cy="21016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Employee</a:t>
              </a:r>
              <a:endParaRPr lang="de-DE" altLang="de-DE" sz="1400" b="0" dirty="0"/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7" y="2629769"/>
              <a:ext cx="43205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>
              <a:off x="7450535" y="2419601"/>
              <a:ext cx="0" cy="19525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3592"/>
              <a:ext cx="57546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Ergänzende Ressourcen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Mehrfachvererbung: 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 err="1" smtClean="0"/>
              <a:t>Ziel</a:t>
            </a:r>
            <a:r>
              <a:rPr lang="en-US" b="1" dirty="0" smtClean="0"/>
              <a:t>: </a:t>
            </a:r>
            <a:r>
              <a:rPr lang="en-US" b="1" dirty="0" err="1" smtClean="0"/>
              <a:t>Aufzüge</a:t>
            </a:r>
            <a:r>
              <a:rPr lang="en-US" b="1" dirty="0" smtClean="0"/>
              <a:t> </a:t>
            </a:r>
            <a:r>
              <a:rPr lang="en-US" b="1" dirty="0" err="1" smtClean="0"/>
              <a:t>für</a:t>
            </a:r>
            <a:r>
              <a:rPr lang="en-US" b="1" dirty="0" smtClean="0"/>
              <a:t> </a:t>
            </a:r>
            <a:r>
              <a:rPr lang="en-US" b="1" dirty="0" err="1" smtClean="0"/>
              <a:t>bestimmte</a:t>
            </a:r>
            <a:r>
              <a:rPr lang="en-US" b="1" dirty="0" smtClean="0"/>
              <a:t> </a:t>
            </a:r>
            <a:r>
              <a:rPr lang="en-US" b="1" dirty="0" err="1" smtClean="0"/>
              <a:t>Zwecke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 algn="l">
              <a:buFontTx/>
              <a:buChar char="-"/>
            </a:pPr>
            <a:r>
              <a:rPr lang="en-US" dirty="0" smtClean="0"/>
              <a:t>Person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Ziel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 algn="l">
              <a:buFontTx/>
              <a:buChar char="-"/>
            </a:pPr>
            <a:r>
              <a:rPr lang="en-US" dirty="0" err="1" smtClean="0"/>
              <a:t>Lastenaufzug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 algn="l">
              <a:buFontTx/>
              <a:buChar char="-"/>
            </a:pPr>
            <a:r>
              <a:rPr lang="en-US" dirty="0" err="1" smtClean="0"/>
              <a:t>Reinigungspersonal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 algn="l">
              <a:buFontTx/>
              <a:buChar char="-"/>
            </a:pPr>
            <a:r>
              <a:rPr lang="en-US" dirty="0" err="1" smtClean="0"/>
              <a:t>Feuerwehr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 algn="l">
              <a:buFontTx/>
              <a:buChar char="-"/>
            </a:pPr>
            <a:r>
              <a:rPr lang="en-US" dirty="0" err="1" smtClean="0"/>
              <a:t>Speisen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 algn="l">
              <a:buFontTx/>
              <a:buChar char="-"/>
            </a:pPr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45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Historie: Das Containerproblem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dirty="0"/>
              <a:t>Ursprünglich als Lösung für </a:t>
            </a:r>
            <a:r>
              <a:rPr lang="de-DE" altLang="de-DE" b="1" dirty="0" smtClean="0"/>
              <a:t>Containerproblem</a:t>
            </a:r>
            <a:r>
              <a:rPr lang="de-DE" altLang="de-DE" b="0" dirty="0" smtClean="0"/>
              <a:t>: Wir wollen Objekte unterschiedlicher Art in den Aufzug (Container) laden.</a:t>
            </a:r>
            <a:endParaRPr lang="de-DE" altLang="de-DE" b="0" dirty="0"/>
          </a:p>
          <a:p>
            <a:endParaRPr lang="en-US" dirty="0"/>
          </a:p>
        </p:txBody>
      </p:sp>
      <p:grpSp>
        <p:nvGrpSpPr>
          <p:cNvPr id="14340" name="Gruppieren 12"/>
          <p:cNvGrpSpPr>
            <a:grpSpLocks/>
          </p:cNvGrpSpPr>
          <p:nvPr/>
        </p:nvGrpSpPr>
        <p:grpSpPr bwMode="auto">
          <a:xfrm>
            <a:off x="4595813" y="2276475"/>
            <a:ext cx="379412" cy="635000"/>
            <a:chOff x="1259632" y="2507052"/>
            <a:chExt cx="449687" cy="751806"/>
          </a:xfrm>
        </p:grpSpPr>
        <p:sp>
          <p:nvSpPr>
            <p:cNvPr id="14352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14353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41" name="Textfeld 8"/>
          <p:cNvSpPr txBox="1">
            <a:spLocks noChangeArrowheads="1"/>
          </p:cNvSpPr>
          <p:nvPr/>
        </p:nvSpPr>
        <p:spPr bwMode="auto">
          <a:xfrm>
            <a:off x="4573588" y="3917950"/>
            <a:ext cx="500062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cxnSp>
        <p:nvCxnSpPr>
          <p:cNvPr id="14342" name="Gewinkelte Verbindung 23"/>
          <p:cNvCxnSpPr>
            <a:cxnSpLocks noChangeShapeType="1"/>
          </p:cNvCxnSpPr>
          <p:nvPr/>
        </p:nvCxnSpPr>
        <p:spPr bwMode="auto">
          <a:xfrm rot="10800000">
            <a:off x="5073650" y="2552700"/>
            <a:ext cx="935038" cy="8636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3" name="Gewinkelte Verbindung 38"/>
          <p:cNvCxnSpPr>
            <a:cxnSpLocks noChangeShapeType="1"/>
          </p:cNvCxnSpPr>
          <p:nvPr/>
        </p:nvCxnSpPr>
        <p:spPr bwMode="auto">
          <a:xfrm rot="10800000" flipV="1">
            <a:off x="5073650" y="3416300"/>
            <a:ext cx="935038" cy="86518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4" name="Gleichschenkliges Dreieck 11"/>
          <p:cNvSpPr>
            <a:spLocks noChangeArrowheads="1"/>
          </p:cNvSpPr>
          <p:nvPr/>
        </p:nvSpPr>
        <p:spPr bwMode="auto">
          <a:xfrm rot="5400000">
            <a:off x="6542088" y="3300413"/>
            <a:ext cx="277812" cy="23971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4345" name="Gerade Verbindung 12"/>
          <p:cNvCxnSpPr>
            <a:cxnSpLocks noChangeShapeType="1"/>
          </p:cNvCxnSpPr>
          <p:nvPr/>
        </p:nvCxnSpPr>
        <p:spPr bwMode="auto">
          <a:xfrm>
            <a:off x="6081713" y="3417888"/>
            <a:ext cx="431800" cy="4762"/>
          </a:xfrm>
          <a:prstGeom prst="line">
            <a:avLst/>
          </a:prstGeom>
          <a:noFill/>
          <a:ln w="2857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6" name="Rechteck 13"/>
          <p:cNvSpPr>
            <a:spLocks noChangeArrowheads="1"/>
          </p:cNvSpPr>
          <p:nvPr/>
        </p:nvSpPr>
        <p:spPr bwMode="auto">
          <a:xfrm>
            <a:off x="6873875" y="3228975"/>
            <a:ext cx="906463" cy="38735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Object</a:t>
            </a:r>
          </a:p>
        </p:txBody>
      </p:sp>
      <p:pic>
        <p:nvPicPr>
          <p:cNvPr id="1434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0241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348" name="Gewinkelte Verbindung 23"/>
          <p:cNvCxnSpPr>
            <a:cxnSpLocks noChangeShapeType="1"/>
          </p:cNvCxnSpPr>
          <p:nvPr/>
        </p:nvCxnSpPr>
        <p:spPr bwMode="auto">
          <a:xfrm flipV="1">
            <a:off x="2470150" y="25527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9" name="Gewinkelte Verbindung 38"/>
          <p:cNvCxnSpPr>
            <a:cxnSpLocks noChangeShapeType="1"/>
          </p:cNvCxnSpPr>
          <p:nvPr/>
        </p:nvCxnSpPr>
        <p:spPr bwMode="auto">
          <a:xfrm>
            <a:off x="2471738" y="3536950"/>
            <a:ext cx="1989137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Abgerundete rechteckige Legende 17"/>
          <p:cNvSpPr/>
          <p:nvPr/>
        </p:nvSpPr>
        <p:spPr>
          <a:xfrm>
            <a:off x="5227092" y="4535488"/>
            <a:ext cx="3511054" cy="1192212"/>
          </a:xfrm>
          <a:prstGeom prst="wedgeRoundRectCallout">
            <a:avLst>
              <a:gd name="adj1" fmla="val 9892"/>
              <a:gd name="adj2" fmla="val -1142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Aus Effizienzgründen gibt es in C++ </a:t>
            </a:r>
            <a:r>
              <a:rPr lang="de-DE" b="1" dirty="0" smtClean="0">
                <a:solidFill>
                  <a:schemeClr val="bg1"/>
                </a:solidFill>
              </a:rPr>
              <a:t>keine generische Oberklasse </a:t>
            </a:r>
            <a:r>
              <a:rPr lang="de-DE" dirty="0" smtClean="0">
                <a:solidFill>
                  <a:schemeClr val="bg1"/>
                </a:solidFill>
              </a:rPr>
              <a:t>wie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  <a:endParaRPr lang="de-DE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395288" y="4429125"/>
            <a:ext cx="3563937" cy="728663"/>
          </a:xfrm>
          <a:prstGeom prst="wedgeRoundRectCallout">
            <a:avLst>
              <a:gd name="adj1" fmla="val -11067"/>
              <a:gd name="adj2" fmla="val -1093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Wir können also nicht einfach </a:t>
            </a:r>
            <a:r>
              <a:rPr lang="de-DE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dirty="0" smtClean="0">
                <a:solidFill>
                  <a:schemeClr val="bg1"/>
                </a:solidFill>
              </a:rPr>
              <a:t>s </a:t>
            </a:r>
            <a:r>
              <a:rPr lang="de-DE" dirty="0">
                <a:solidFill>
                  <a:schemeClr val="bg1"/>
                </a:solidFill>
              </a:rPr>
              <a:t>in den Aufzug laden</a:t>
            </a:r>
          </a:p>
        </p:txBody>
      </p:sp>
    </p:spTree>
    <p:extLst>
      <p:ext uri="{BB962C8B-B14F-4D97-AF65-F5344CB8AC3E}">
        <p14:creationId xmlns:p14="http://schemas.microsoft.com/office/powerpoint/2010/main" val="401474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Lösung mit Mehrfachvererbung</a:t>
            </a:r>
          </a:p>
        </p:txBody>
      </p:sp>
      <p:grpSp>
        <p:nvGrpSpPr>
          <p:cNvPr id="15364" name="Gruppieren 12"/>
          <p:cNvGrpSpPr>
            <a:grpSpLocks/>
          </p:cNvGrpSpPr>
          <p:nvPr/>
        </p:nvGrpSpPr>
        <p:grpSpPr bwMode="auto">
          <a:xfrm>
            <a:off x="4595813" y="2276475"/>
            <a:ext cx="379412" cy="635000"/>
            <a:chOff x="1259632" y="2507052"/>
            <a:chExt cx="449687" cy="751806"/>
          </a:xfrm>
        </p:grpSpPr>
        <p:sp>
          <p:nvSpPr>
            <p:cNvPr id="15377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15378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5" name="Textfeld 7"/>
          <p:cNvSpPr txBox="1">
            <a:spLocks noChangeArrowheads="1"/>
          </p:cNvSpPr>
          <p:nvPr/>
        </p:nvSpPr>
        <p:spPr bwMode="auto">
          <a:xfrm>
            <a:off x="4573588" y="3917950"/>
            <a:ext cx="500062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cxnSp>
        <p:nvCxnSpPr>
          <p:cNvPr id="15366" name="Gewinkelte Verbindung 23"/>
          <p:cNvCxnSpPr>
            <a:cxnSpLocks noChangeShapeType="1"/>
          </p:cNvCxnSpPr>
          <p:nvPr/>
        </p:nvCxnSpPr>
        <p:spPr bwMode="auto">
          <a:xfrm rot="10800000">
            <a:off x="5073650" y="2552700"/>
            <a:ext cx="935038" cy="8636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67" name="Gewinkelte Verbindung 38"/>
          <p:cNvCxnSpPr>
            <a:cxnSpLocks noChangeShapeType="1"/>
          </p:cNvCxnSpPr>
          <p:nvPr/>
        </p:nvCxnSpPr>
        <p:spPr bwMode="auto">
          <a:xfrm rot="10800000" flipV="1">
            <a:off x="5073650" y="3416300"/>
            <a:ext cx="935038" cy="86518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68" name="Gleichschenkliges Dreieck 10"/>
          <p:cNvSpPr>
            <a:spLocks noChangeArrowheads="1"/>
          </p:cNvSpPr>
          <p:nvPr/>
        </p:nvSpPr>
        <p:spPr bwMode="auto">
          <a:xfrm rot="5400000">
            <a:off x="5992813" y="3300413"/>
            <a:ext cx="277812" cy="23971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1536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0241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370" name="Gewinkelte Verbindung 23"/>
          <p:cNvCxnSpPr>
            <a:cxnSpLocks noChangeShapeType="1"/>
          </p:cNvCxnSpPr>
          <p:nvPr/>
        </p:nvCxnSpPr>
        <p:spPr bwMode="auto">
          <a:xfrm flipV="1">
            <a:off x="2470150" y="25527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1" name="Gewinkelte Verbindung 38"/>
          <p:cNvCxnSpPr>
            <a:cxnSpLocks noChangeShapeType="1"/>
          </p:cNvCxnSpPr>
          <p:nvPr/>
        </p:nvCxnSpPr>
        <p:spPr bwMode="auto">
          <a:xfrm>
            <a:off x="2471738" y="3536950"/>
            <a:ext cx="1989137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Abgerundete rechteckige Legende 17"/>
          <p:cNvSpPr/>
          <p:nvPr/>
        </p:nvSpPr>
        <p:spPr>
          <a:xfrm>
            <a:off x="5148263" y="1484313"/>
            <a:ext cx="3671887" cy="969962"/>
          </a:xfrm>
          <a:prstGeom prst="wedgeRoundRectCallout">
            <a:avLst>
              <a:gd name="adj1" fmla="val -57292"/>
              <a:gd name="adj2" fmla="val 451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Jeder Typ, der in den Behälter soll, erbt zusätzlich von </a:t>
            </a:r>
            <a:r>
              <a:rPr lang="de-DE" altLang="de-DE" b="1" dirty="0" err="1" smtClean="0">
                <a:latin typeface="Consolas" pitchFamily="49" charset="0"/>
                <a:cs typeface="Consolas" pitchFamily="49" charset="0"/>
              </a:rPr>
              <a:t>ContentOfElevator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5373" name="Rechteck 18"/>
          <p:cNvSpPr>
            <a:spLocks noChangeArrowheads="1"/>
          </p:cNvSpPr>
          <p:nvPr/>
        </p:nvSpPr>
        <p:spPr bwMode="auto">
          <a:xfrm>
            <a:off x="6329363" y="3228975"/>
            <a:ext cx="2447925" cy="387350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 smtClean="0">
                <a:latin typeface="Consolas" pitchFamily="49" charset="0"/>
                <a:cs typeface="Consolas" pitchFamily="49" charset="0"/>
              </a:rPr>
              <a:t>ContentOfElevator</a:t>
            </a:r>
            <a:endParaRPr lang="de-DE" altLang="de-DE" sz="1800" b="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Abgerundete rechteckige Legende 19"/>
          <p:cNvSpPr/>
          <p:nvPr/>
        </p:nvSpPr>
        <p:spPr>
          <a:xfrm>
            <a:off x="201583" y="5011738"/>
            <a:ext cx="3668395" cy="1258797"/>
          </a:xfrm>
          <a:prstGeom prst="wedgeRoundRectCallout">
            <a:avLst>
              <a:gd name="adj1" fmla="val -34300"/>
              <a:gd name="adj2" fmla="val 105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tabLst>
                <a:tab pos="355600" algn="l"/>
              </a:tabLst>
              <a:defRPr/>
            </a:pP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 </a:t>
            </a:r>
            <a:r>
              <a:rPr lang="de-DE" dirty="0" smtClean="0">
                <a:solidFill>
                  <a:schemeClr val="bg1"/>
                </a:solidFill>
                <a:sym typeface="Wingdings" pitchFamily="2" charset="2"/>
              </a:rPr>
              <a:t>	</a:t>
            </a:r>
            <a:r>
              <a:rPr lang="de-DE" dirty="0" smtClean="0">
                <a:solidFill>
                  <a:schemeClr val="bg1"/>
                </a:solidFill>
              </a:rPr>
              <a:t>technisch bedingt,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	keine Designentscheidung!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  <a:sym typeface="Wingdings" pitchFamily="2" charset="2"/>
              </a:rPr>
              <a:t> 	</a:t>
            </a:r>
            <a:r>
              <a:rPr lang="de-DE" dirty="0" smtClean="0">
                <a:solidFill>
                  <a:schemeClr val="bg1"/>
                </a:solidFill>
              </a:rPr>
              <a:t>komplexe Vererbungs-</a:t>
            </a:r>
          </a:p>
          <a:p>
            <a:pPr algn="l">
              <a:tabLst>
                <a:tab pos="355600" algn="l"/>
              </a:tabLst>
              <a:defRPr/>
            </a:pPr>
            <a:r>
              <a:rPr lang="de-DE" dirty="0">
                <a:solidFill>
                  <a:schemeClr val="bg1"/>
                </a:solidFill>
              </a:rPr>
              <a:t>	</a:t>
            </a:r>
            <a:r>
              <a:rPr lang="de-DE" dirty="0" err="1" smtClean="0">
                <a:solidFill>
                  <a:schemeClr val="bg1"/>
                </a:solidFill>
              </a:rPr>
              <a:t>hierarchien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5707063" y="4130675"/>
            <a:ext cx="3240087" cy="882650"/>
          </a:xfrm>
          <a:prstGeom prst="wedgeRoundRectCallout">
            <a:avLst>
              <a:gd name="adj1" fmla="val 5188"/>
              <a:gd name="adj2" fmla="val -10273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Jeder Behälterlieferer definiert einen Typ, den der Behälter enthalten kann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5436096" y="5243423"/>
            <a:ext cx="2864034" cy="1027112"/>
          </a:xfrm>
          <a:prstGeom prst="wedgeRoundRectCallout">
            <a:avLst>
              <a:gd name="adj1" fmla="val 9360"/>
              <a:gd name="adj2" fmla="val -213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Besserer Ersatz (in diesem Fall): 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b="1" dirty="0" smtClean="0">
                <a:solidFill>
                  <a:schemeClr val="bg1"/>
                </a:solidFill>
              </a:rPr>
              <a:t>Templates (Tag 4)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22" name="Pfeil nach rechts 71"/>
          <p:cNvSpPr>
            <a:spLocks noChangeArrowheads="1"/>
          </p:cNvSpPr>
          <p:nvPr/>
        </p:nvSpPr>
        <p:spPr bwMode="auto">
          <a:xfrm>
            <a:off x="4285531" y="548005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9141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/>
              <a:t>Implementierungsvererbung: Konflikte</a:t>
            </a:r>
            <a:endParaRPr lang="de-DE" altLang="de-DE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dirty="0" smtClean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dirty="0" smtClean="0"/>
              <a:t>Attribute und Methoden einer Oberklasse sind Bestandteil der Unterklasse (außer </a:t>
            </a:r>
            <a:r>
              <a:rPr lang="de-DE" altLang="de-DE" b="1" kern="12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dirty="0" smtClean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b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</a:t>
            </a:r>
            <a:r>
              <a:rPr lang="en-US" sz="14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400" b="0" dirty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b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400" b="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dirty="0" smtClean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</a:t>
            </a:r>
            <a:r>
              <a:rPr lang="en-US" sz="1400" b="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Error: request for name is ambiguous */</a:t>
            </a:r>
            <a:endParaRPr lang="en-US" sz="14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 dirty="0"/>
              <a:t>+</a:t>
            </a:r>
            <a:r>
              <a:rPr lang="de-DE" altLang="de-DE" sz="1400" b="0" dirty="0" err="1"/>
              <a:t>name</a:t>
            </a:r>
            <a:r>
              <a:rPr lang="de-DE" altLang="de-DE" sz="1400" b="0" dirty="0"/>
              <a:t> : </a:t>
            </a:r>
            <a:r>
              <a:rPr lang="de-DE" altLang="de-DE" sz="1400" b="0" dirty="0" err="1"/>
              <a:t>string</a:t>
            </a:r>
            <a:endParaRPr lang="de-DE" altLang="de-DE" sz="1400" b="0" dirty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216525"/>
            <a:ext cx="2232025" cy="868363"/>
          </a:xfrm>
          <a:prstGeom prst="wedgeRoundRectCallout">
            <a:avLst>
              <a:gd name="adj1" fmla="val -53379"/>
              <a:gd name="adj2" fmla="val -8271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Namenskonflikt</a:t>
            </a:r>
            <a:r>
              <a:rPr lang="de-DE" dirty="0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39027" y="4609074"/>
            <a:ext cx="3581683" cy="1628238"/>
            <a:chOff x="39027" y="4609074"/>
            <a:chExt cx="3581683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:Mitarbeiter</a:t>
              </a: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39027" y="5304671"/>
              <a:ext cx="2048959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Instanz der 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/>
                <a:t>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Klasse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 dirty="0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5" name="Textfeld 34"/>
          <p:cNvSpPr txBox="1"/>
          <p:nvPr/>
        </p:nvSpPr>
        <p:spPr>
          <a:xfrm>
            <a:off x="7032828" y="5339889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smtClean="0"/>
              <a:t>Implementierungsvererbung: Konflikte</a:t>
            </a:r>
            <a:endParaRPr lang="de-DE" altLang="de-DE" dirty="0" smtClean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smtClean="0"/>
              <a:t>Auflösung der Mehrdeutigkeit durch Verwendung des vollständigen Namens </a:t>
            </a:r>
            <a:r>
              <a:rPr lang="de-DE" altLang="de-DE" smtClean="0">
                <a:sym typeface="Wingdings" charset="2"/>
              </a:rPr>
              <a:t>(</a:t>
            </a:r>
            <a:r>
              <a:rPr lang="de-DE" altLang="de-DE" b="1" smtClean="0">
                <a:sym typeface="Wingdings" charset="2"/>
              </a:rPr>
              <a:t>S</a:t>
            </a:r>
            <a:r>
              <a:rPr lang="de-DE" altLang="de-DE" b="1" smtClean="0"/>
              <a:t>cope-Operator ::</a:t>
            </a:r>
            <a:r>
              <a:rPr lang="de-DE" altLang="de-DE" smtClean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 smtClean="0">
                <a:solidFill>
                  <a:schemeClr val="bg1"/>
                </a:solidFill>
              </a:rPr>
              <a:t>Scope</a:t>
            </a:r>
            <a:r>
              <a:rPr lang="de-DE" b="1" dirty="0" smtClean="0">
                <a:solidFill>
                  <a:schemeClr val="bg1"/>
                </a:solidFill>
              </a:rPr>
              <a:t>-Operator nötig!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 b="1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dirty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dirty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3" name="Gruppieren 32"/>
          <p:cNvGrpSpPr/>
          <p:nvPr/>
        </p:nvGrpSpPr>
        <p:grpSpPr>
          <a:xfrm>
            <a:off x="22795" y="4609074"/>
            <a:ext cx="3597915" cy="1628238"/>
            <a:chOff x="22795" y="4609074"/>
            <a:chExt cx="3597915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22795" y="5304671"/>
              <a:ext cx="2048959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Instanz der 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smtClean="0"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Klasse</a:t>
              </a:r>
              <a:endParaRPr lang="de-DE" altLang="de-DE" sz="1600" b="0"/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 dirty="0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Implementierungsvererb.: Speicherproblematik</a:t>
            </a:r>
            <a:endParaRPr lang="de-DE" altLang="de-DE" dirty="0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eaLnBrk="1" hangingPunct="1"/>
            <a:r>
              <a:rPr lang="de-DE" altLang="de-DE" b="1" smtClean="0"/>
              <a:t>Mehrfach geerbte Oberklassen führen auch zur unnötigen Bindung von Speicher</a:t>
            </a:r>
          </a:p>
          <a:p>
            <a:pPr eaLnBrk="1" hangingPunct="1"/>
            <a:endParaRPr lang="de-DE" altLang="de-DE" b="1" smtClean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254276" y="1414694"/>
            <a:ext cx="3696653" cy="2239618"/>
            <a:chOff x="4491993" y="2399151"/>
            <a:chExt cx="3696653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491993" y="3364161"/>
              <a:ext cx="131638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Instanz der </a:t>
              </a:r>
              <a:endParaRPr lang="de-DE" altLang="de-DE" sz="1600" b="0"/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HiWi</a:t>
              </a:r>
              <a:r>
                <a:rPr lang="de-DE" altLang="de-DE" sz="1600" b="0"/>
                <a:t>-Klasse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 dirty="0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 b="1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Fehler</a:t>
            </a:r>
            <a:r>
              <a:rPr lang="de-DE" smtClean="0">
                <a:solidFill>
                  <a:schemeClr val="bg1"/>
                </a:solidFill>
              </a:rPr>
              <a:t>! </a:t>
            </a:r>
            <a:r>
              <a:rPr lang="de-DE" dirty="0">
                <a:solidFill>
                  <a:schemeClr val="bg1"/>
                </a:solidFill>
              </a:rPr>
              <a:t>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smtClean="0"/>
              <a:t>Virtuelle (Mehrfach-)Vererbung (I)</a:t>
            </a:r>
            <a:endParaRPr lang="de-DE" altLang="de-DE" i="1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eaLnBrk="1" hangingPunct="1"/>
            <a:r>
              <a:rPr lang="de-DE" altLang="de-DE" b="1" dirty="0" smtClean="0"/>
              <a:t>Lösung</a:t>
            </a:r>
            <a:r>
              <a:rPr lang="de-DE" altLang="de-DE" dirty="0" smtClean="0"/>
              <a:t>: Mehrfach geerbte Oberklassen nur einmal einbinden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dirty="0" smtClean="0"/>
              <a:t>Schlüsselwort </a:t>
            </a:r>
            <a:r>
              <a:rPr lang="de-DE" altLang="de-DE" b="1" kern="120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virtual</a:t>
            </a:r>
            <a:r>
              <a:rPr lang="de-DE" altLang="de-DE" dirty="0" smtClean="0">
                <a:solidFill>
                  <a:srgbClr val="005AA9"/>
                </a:solidFill>
              </a:rPr>
              <a:t> </a:t>
            </a:r>
            <a:r>
              <a:rPr lang="de-DE" altLang="de-DE" dirty="0" smtClean="0"/>
              <a:t>ermöglicht virtuelle Oberklassen / Vererbung</a:t>
            </a:r>
            <a:endParaRPr lang="de-DE" altLang="de-DE" i="1" dirty="0" smtClean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Die </a:t>
            </a:r>
            <a:r>
              <a:rPr lang="de-DE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dirty="0" smtClean="0">
                <a:solidFill>
                  <a:schemeClr val="bg1"/>
                </a:solidFill>
              </a:rPr>
              <a:t>-Deklaration findet nicht an der Stelle statt, die sie nötig </a:t>
            </a:r>
            <a:r>
              <a:rPr lang="de-DE" smtClean="0">
                <a:solidFill>
                  <a:schemeClr val="bg1"/>
                </a:solidFill>
              </a:rPr>
              <a:t>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 smtClean="0">
                <a:solidFill>
                  <a:schemeClr val="bg1"/>
                </a:solidFill>
              </a:rPr>
              <a:t>)!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err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HiWi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 b="1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dirty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dirty="0" smtClean="0">
                <a:solidFill>
                  <a:srgbClr val="005AA9"/>
                </a:solidFill>
              </a:rPr>
              <a:t>!</a:t>
            </a:r>
            <a:endParaRPr lang="en-US" sz="11500" b="1" dirty="0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Virtuelle (Mehrfach-)Vererbung (</a:t>
            </a:r>
            <a:r>
              <a:rPr lang="de-DE" altLang="de-DE" smtClean="0"/>
              <a:t>II)</a:t>
            </a:r>
            <a:endParaRPr lang="en-US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b="1" kern="0" smtClean="0"/>
              <a:t>Lösung</a:t>
            </a:r>
            <a:r>
              <a:rPr lang="de-DE" altLang="de-DE" kern="0" smtClean="0"/>
              <a:t>: Mehrfach geerbte Oberklassen nur einmal einbinden</a:t>
            </a:r>
          </a:p>
          <a:p>
            <a:pPr marL="180975" lvl="1" indent="0" defTabSz="914400" eaLnBrk="1" hangingPunct="1">
              <a:lnSpc>
                <a:spcPct val="100000"/>
              </a:lnSpc>
              <a:buClrTx/>
              <a:buSzTx/>
              <a:buFont typeface="Wingdings" charset="2"/>
              <a:buNone/>
            </a:pPr>
            <a:r>
              <a:rPr lang="de-DE" altLang="de-DE" kern="0" smtClean="0"/>
              <a:t>Schlüsselwort </a:t>
            </a:r>
            <a:r>
              <a:rPr lang="de-DE" altLang="de-DE" b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virtual</a:t>
            </a:r>
            <a:r>
              <a:rPr lang="de-DE" altLang="de-DE" kern="0" smtClean="0">
                <a:solidFill>
                  <a:srgbClr val="005AA9"/>
                </a:solidFill>
              </a:rPr>
              <a:t> </a:t>
            </a:r>
            <a:r>
              <a:rPr lang="de-DE" altLang="de-DE" kern="0" smtClean="0"/>
              <a:t>ermöglicht virtuelle Oberklassen / Vererbung</a:t>
            </a:r>
            <a:endParaRPr lang="de-DE" altLang="de-DE" i="1" kern="0" dirty="0" smtClea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 smtClean="0"/>
                <a:t>StudentAssistant</a:t>
              </a:r>
              <a:endParaRPr lang="de-DE" altLang="de-DE" sz="1600" b="0"/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:StudentAssistant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  <a:br>
                <a:rPr lang="de-DE" altLang="de-DE" sz="1600" b="0" smtClean="0"/>
              </a:br>
              <a:r>
                <a:rPr lang="de-DE" altLang="de-DE" sz="1600" b="0" smtClean="0"/>
                <a:t>Instanz</a:t>
              </a:r>
              <a:endParaRPr lang="de-DE" altLang="de-DE" sz="1600" b="0"/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 dirty="0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 smtClean="0"/>
              <a:t>Implementierungsvererbung: </a:t>
            </a:r>
            <a:br>
              <a:rPr lang="de-DE" altLang="de-DE" dirty="0" smtClean="0"/>
            </a:br>
            <a:r>
              <a:rPr lang="de-DE" altLang="de-DE" dirty="0"/>
              <a:t>	</a:t>
            </a:r>
            <a:r>
              <a:rPr lang="de-DE" altLang="de-DE" dirty="0" smtClean="0"/>
              <a:t>Schlechtes Design?</a:t>
            </a:r>
            <a:endParaRPr lang="de-DE" altLang="de-DE" i="1" dirty="0" smtClean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eaLnBrk="1" hangingPunct="1"/>
            <a:r>
              <a:rPr lang="de-DE" altLang="de-DE" b="1" smtClean="0"/>
              <a:t>Mehrfachvererbung kann auf schlechtes Design hindeuten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smtClean="0"/>
              <a:t>Gemeinsamkeiten sollen explizit extrahiert und das Design vereinfacht werden</a:t>
            </a:r>
            <a:endParaRPr lang="de-DE" altLang="de-DE" i="1" smtClean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Employment</a:t>
            </a:r>
            <a:endParaRPr lang="de-DE" altLang="de-DE" sz="1600" b="0" dirty="0"/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3691927" y="5946775"/>
            <a:ext cx="2970212" cy="868362"/>
          </a:xfrm>
          <a:prstGeom prst="wedgeRoundRectCallout">
            <a:avLst>
              <a:gd name="adj1" fmla="val -4253"/>
              <a:gd name="adj2" fmla="val -879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ist ein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mtClean="0">
                <a:solidFill>
                  <a:schemeClr val="bg1"/>
                </a:solidFill>
              </a:rPr>
              <a:t>, </a:t>
            </a:r>
            <a:r>
              <a:rPr lang="de-DE" u="sng" smtClean="0">
                <a:solidFill>
                  <a:schemeClr val="bg1"/>
                </a:solidFill>
              </a:rPr>
              <a:t>mit </a:t>
            </a:r>
            <a:r>
              <a:rPr lang="de-DE" smtClean="0">
                <a:solidFill>
                  <a:schemeClr val="bg1"/>
                </a:solidFill>
              </a:rPr>
              <a:t>einem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Schnittstellenvererbung</a:t>
            </a:r>
            <a:r>
              <a:rPr lang="de-DE" sz="2000" dirty="0" smtClean="0"/>
              <a:t>:</a:t>
            </a:r>
            <a:br>
              <a:rPr lang="de-DE" sz="2000" dirty="0" smtClean="0"/>
            </a:br>
            <a:endParaRPr lang="de-DE" sz="2000" dirty="0" smtClean="0"/>
          </a:p>
          <a:p>
            <a:pPr marL="0" indent="0">
              <a:buNone/>
            </a:pPr>
            <a:r>
              <a:rPr lang="de-DE" sz="2000" dirty="0" smtClean="0"/>
              <a:t>Wenn die Oberklassen nur </a:t>
            </a:r>
            <a:r>
              <a:rPr lang="de-DE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dirty="0"/>
              <a:t> </a:t>
            </a:r>
            <a:r>
              <a:rPr lang="de-DE" sz="2000" dirty="0" smtClean="0"/>
              <a:t>Methoden</a:t>
            </a:r>
            <a:r>
              <a:rPr lang="de-DE" sz="2000" dirty="0"/>
              <a:t> </a:t>
            </a:r>
            <a:r>
              <a:rPr lang="de-DE" sz="2000" dirty="0" smtClean="0"/>
              <a:t>enthalten, </a:t>
            </a:r>
            <a:r>
              <a:rPr lang="de-DE" sz="2000" dirty="0"/>
              <a:t>dann ist Mehrfachvererbung überhaupt kein Problem 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/>
              <a:t>Implementierungsvererbung</a:t>
            </a:r>
            <a:r>
              <a:rPr lang="de-DE" sz="2000" dirty="0"/>
              <a:t>: </a:t>
            </a:r>
            <a:endParaRPr lang="de-DE" sz="2000" dirty="0" smtClean="0"/>
          </a:p>
          <a:p>
            <a:pPr marL="0" indent="0">
              <a:buNone/>
            </a:pPr>
            <a:r>
              <a:rPr lang="de-DE" sz="2000" dirty="0"/>
              <a:t/>
            </a:r>
            <a:br>
              <a:rPr lang="de-DE" sz="2000" dirty="0"/>
            </a:br>
            <a:r>
              <a:rPr lang="de-DE" sz="2000" dirty="0" smtClean="0"/>
              <a:t>Wird </a:t>
            </a:r>
            <a:r>
              <a:rPr lang="de-DE" sz="2000" dirty="0"/>
              <a:t>aber von mehreren Oberklassen wirklich </a:t>
            </a:r>
            <a:r>
              <a:rPr lang="de-DE" sz="2000" b="1" dirty="0"/>
              <a:t>Implementierung</a:t>
            </a:r>
            <a:r>
              <a:rPr lang="de-DE" sz="2000" dirty="0"/>
              <a:t> geerbt, so kann das zu Problemen führen…</a:t>
            </a:r>
          </a:p>
          <a:p>
            <a:pPr marL="0" indent="0">
              <a:buNone/>
            </a:pPr>
            <a:endParaRPr lang="en-US" sz="200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dirty="0"/>
                <a:t>+</a:t>
              </a:r>
              <a:r>
                <a:rPr lang="de-DE" altLang="de-DE" sz="1400" b="0" dirty="0" err="1"/>
                <a:t>name</a:t>
              </a:r>
              <a:r>
                <a:rPr lang="de-DE" altLang="de-DE" sz="1400" b="0" dirty="0"/>
                <a:t> : </a:t>
              </a:r>
              <a:r>
                <a:rPr lang="de-DE" altLang="de-DE" sz="1400" b="0" dirty="0" err="1"/>
                <a:t>string</a:t>
              </a:r>
              <a:endParaRPr lang="de-DE" altLang="de-DE" sz="1400" b="0" dirty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Dies entspricht der Verwendung von </a:t>
            </a:r>
            <a:r>
              <a:rPr lang="de-DE" b="1" dirty="0">
                <a:solidFill>
                  <a:schemeClr val="bg1"/>
                </a:solidFill>
              </a:rPr>
              <a:t>Interfaces</a:t>
            </a:r>
            <a:r>
              <a:rPr lang="de-DE" dirty="0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dirty="0" smtClean="0">
                <a:solidFill>
                  <a:srgbClr val="005AA9"/>
                </a:solidFill>
              </a:rPr>
              <a:t>!</a:t>
            </a:r>
            <a:endParaRPr lang="en-US" sz="11500" b="1" dirty="0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Literaturvorschläge</a:t>
            </a:r>
            <a:endParaRPr lang="de-DE" altLang="de-DE" dirty="0" smtClean="0"/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sz="1800" b="0" i="1" dirty="0" smtClean="0"/>
              <a:t>Bruce </a:t>
            </a:r>
            <a:r>
              <a:rPr lang="de-DE" altLang="de-DE" sz="1800" b="0" i="1" dirty="0"/>
              <a:t>Eckel: </a:t>
            </a:r>
            <a:r>
              <a:rPr lang="de-DE" altLang="de-DE" sz="1800" dirty="0" err="1" smtClean="0"/>
              <a:t>Thinking</a:t>
            </a:r>
            <a:r>
              <a:rPr lang="de-DE" altLang="de-DE" sz="1800" dirty="0" smtClean="0"/>
              <a:t> in </a:t>
            </a:r>
            <a:r>
              <a:rPr lang="de-DE" altLang="de-DE" sz="1800" smtClean="0"/>
              <a:t>C++ </a:t>
            </a:r>
            <a:r>
              <a:rPr lang="de-DE" altLang="de-DE" sz="1200" smtClean="0"/>
              <a:t>(</a:t>
            </a:r>
            <a:r>
              <a:rPr lang="de-DE" altLang="de-DE" sz="1200" dirty="0" smtClean="0"/>
              <a:t>frei </a:t>
            </a:r>
            <a:r>
              <a:rPr lang="de-DE" altLang="de-DE" sz="1200" smtClean="0"/>
              <a:t>verfügbar </a:t>
            </a:r>
            <a:r>
              <a:rPr lang="de-DE" altLang="de-DE" sz="1200" smtClean="0">
                <a:hlinkClick r:id="rId2"/>
              </a:rPr>
              <a:t>http</a:t>
            </a:r>
            <a:r>
              <a:rPr lang="de-DE" altLang="de-DE" sz="1200" dirty="0" smtClean="0">
                <a:hlinkClick r:id="rId2"/>
              </a:rPr>
              <a:t>://</a:t>
            </a:r>
            <a:r>
              <a:rPr lang="de-DE" altLang="de-DE" sz="1200" smtClean="0">
                <a:hlinkClick r:id="rId2"/>
              </a:rPr>
              <a:t>mindview.net/Books/TICPP/ThinkingInCPP2e.html</a:t>
            </a:r>
            <a:r>
              <a:rPr lang="de-DE" altLang="de-DE" sz="1200" smtClean="0"/>
              <a:t>)</a:t>
            </a:r>
            <a:endParaRPr lang="de-DE" altLang="de-DE" sz="1600" smtClean="0"/>
          </a:p>
          <a:p>
            <a:pPr indent="-168275"/>
            <a:r>
              <a:rPr lang="de-DE" altLang="de-DE" i="1" smtClean="0"/>
              <a:t>Mike Banahan</a:t>
            </a:r>
            <a:r>
              <a:rPr lang="de-DE" altLang="de-DE"/>
              <a:t>: </a:t>
            </a:r>
            <a:r>
              <a:rPr lang="de-DE" altLang="de-DE" smtClean="0"/>
              <a:t>The </a:t>
            </a:r>
            <a:r>
              <a:rPr lang="de-DE" altLang="de-DE"/>
              <a:t>C Book </a:t>
            </a:r>
            <a:r>
              <a:rPr lang="de-DE" altLang="de-DE" sz="1200"/>
              <a:t>(frei verfügbar: </a:t>
            </a:r>
            <a:r>
              <a:rPr lang="de-DE" altLang="de-DE" sz="1200">
                <a:hlinkClick r:id="rId3"/>
              </a:rPr>
              <a:t>http://publications.gbdirect.co.uk/c_book</a:t>
            </a:r>
            <a:r>
              <a:rPr lang="de-DE" altLang="de-DE" sz="1200" smtClean="0">
                <a:hlinkClick r:id="rId3"/>
              </a:rPr>
              <a:t>/</a:t>
            </a:r>
            <a:r>
              <a:rPr lang="de-DE" altLang="de-DE" sz="1200" smtClean="0"/>
              <a:t> )</a:t>
            </a:r>
            <a:endParaRPr lang="de-DE" altLang="de-DE" sz="1200" i="1" dirty="0"/>
          </a:p>
          <a:p>
            <a:r>
              <a:rPr lang="de-DE" altLang="de-DE" sz="1800" b="0" i="1" dirty="0"/>
              <a:t>Scott Meyers: </a:t>
            </a:r>
            <a:r>
              <a:rPr lang="de-DE" altLang="de-DE" sz="1800" dirty="0" err="1" smtClean="0"/>
              <a:t>Effective</a:t>
            </a:r>
            <a:r>
              <a:rPr lang="de-DE" altLang="de-DE" sz="1800" dirty="0" smtClean="0"/>
              <a:t> C</a:t>
            </a:r>
            <a:r>
              <a:rPr lang="de-DE" altLang="de-DE" sz="1800" smtClean="0"/>
              <a:t>++ &amp; More </a:t>
            </a:r>
            <a:r>
              <a:rPr lang="de-DE" altLang="de-DE" sz="1800" dirty="0" err="1" smtClean="0"/>
              <a:t>Effective</a:t>
            </a:r>
            <a:r>
              <a:rPr lang="de-DE" altLang="de-DE" sz="1800" dirty="0" smtClean="0"/>
              <a:t> </a:t>
            </a:r>
            <a:r>
              <a:rPr lang="de-DE" altLang="de-DE" sz="1800" smtClean="0"/>
              <a:t>C++</a:t>
            </a:r>
            <a:endParaRPr lang="de-DE" altLang="de-DE" sz="1800" dirty="0" smtClean="0"/>
          </a:p>
          <a:p>
            <a:r>
              <a:rPr lang="de-DE" altLang="de-DE" sz="1800" b="0" i="1" dirty="0"/>
              <a:t>Helmut </a:t>
            </a:r>
            <a:r>
              <a:rPr lang="de-DE" altLang="de-DE" sz="1800" b="0" i="1" dirty="0" err="1"/>
              <a:t>Schellong</a:t>
            </a:r>
            <a:r>
              <a:rPr lang="de-DE" altLang="de-DE" sz="1800" b="0" i="1" dirty="0"/>
              <a:t>: </a:t>
            </a:r>
            <a:r>
              <a:rPr lang="de-DE" altLang="de-DE" sz="1800" dirty="0" smtClean="0"/>
              <a:t>Moderne C Programmierung [Springer]</a:t>
            </a:r>
            <a:br>
              <a:rPr lang="de-DE" altLang="de-DE" sz="1800" dirty="0" smtClean="0"/>
            </a:br>
            <a:r>
              <a:rPr lang="de-DE" altLang="de-DE" sz="1800" b="0" i="1" dirty="0"/>
              <a:t>Ralf Schneeweiß: </a:t>
            </a:r>
            <a:r>
              <a:rPr lang="de-DE" altLang="de-DE" sz="1800" dirty="0" smtClean="0"/>
              <a:t>Moderne C</a:t>
            </a:r>
            <a:r>
              <a:rPr lang="de-DE" altLang="de-DE" sz="1800" dirty="0"/>
              <a:t>++ Programmierung [</a:t>
            </a:r>
            <a:r>
              <a:rPr lang="de-DE" altLang="de-DE" sz="1800"/>
              <a:t>Springer</a:t>
            </a:r>
            <a:r>
              <a:rPr lang="de-DE" altLang="de-DE" sz="1800" smtClean="0"/>
              <a:t>]</a:t>
            </a:r>
            <a:endParaRPr lang="de-DE" altLang="de-DE" sz="1800" dirty="0" smtClean="0"/>
          </a:p>
          <a:p>
            <a:r>
              <a:rPr lang="de-DE" altLang="de-DE" sz="1800" b="0" i="1" dirty="0"/>
              <a:t>Jürgen Wolf: </a:t>
            </a:r>
            <a:r>
              <a:rPr lang="de-DE" altLang="de-DE" sz="1800" dirty="0" smtClean="0"/>
              <a:t>Grundkurs C [</a:t>
            </a:r>
            <a:r>
              <a:rPr lang="de-DE" altLang="de-DE" sz="1800" smtClean="0"/>
              <a:t>Galileo] &amp;  Grundkurs </a:t>
            </a:r>
            <a:r>
              <a:rPr lang="de-DE" altLang="de-DE" sz="1800" dirty="0" smtClean="0"/>
              <a:t>C++ </a:t>
            </a:r>
            <a:r>
              <a:rPr lang="de-DE" altLang="de-DE" sz="1800" dirty="0"/>
              <a:t>[</a:t>
            </a:r>
            <a:r>
              <a:rPr lang="de-DE" altLang="de-DE" sz="1800"/>
              <a:t>Galileo</a:t>
            </a:r>
            <a:r>
              <a:rPr lang="de-DE" altLang="de-DE" sz="1800" smtClean="0"/>
              <a:t>]</a:t>
            </a:r>
            <a:endParaRPr lang="de-DE" altLang="de-DE" sz="1800" dirty="0" smtClean="0"/>
          </a:p>
          <a:p>
            <a:r>
              <a:rPr lang="de-DE" altLang="de-DE" sz="1800" b="0" i="1" dirty="0" smtClean="0"/>
              <a:t>Bjarne </a:t>
            </a:r>
            <a:r>
              <a:rPr lang="de-DE" altLang="de-DE" sz="1800" b="0" i="1" dirty="0" err="1" smtClean="0"/>
              <a:t>Stroustrup</a:t>
            </a:r>
            <a:r>
              <a:rPr lang="de-DE" altLang="de-DE" sz="1800" b="0" i="1" dirty="0" smtClean="0"/>
              <a:t>: </a:t>
            </a:r>
            <a:r>
              <a:rPr lang="de-DE" altLang="de-DE" sz="1800" dirty="0" smtClean="0"/>
              <a:t>Einführung in die Programmierung mit </a:t>
            </a:r>
            <a:r>
              <a:rPr lang="de-DE" altLang="de-DE" sz="1800" smtClean="0"/>
              <a:t>C++</a:t>
            </a:r>
          </a:p>
          <a:p>
            <a:r>
              <a:rPr lang="de-DE" altLang="de-DE" sz="1800" i="1" smtClean="0"/>
              <a:t>TU </a:t>
            </a:r>
            <a:r>
              <a:rPr lang="de-DE" altLang="de-DE" sz="1800" i="1" smtClean="0"/>
              <a:t>München:</a:t>
            </a:r>
            <a:r>
              <a:rPr lang="de-DE" altLang="de-DE" sz="1800" smtClean="0"/>
              <a:t> Grundkurs </a:t>
            </a:r>
            <a:r>
              <a:rPr lang="de-DE" altLang="de-DE" sz="1800"/>
              <a:t>C/C</a:t>
            </a:r>
            <a:r>
              <a:rPr lang="de-DE" altLang="de-DE" sz="1800" smtClean="0"/>
              <a:t>++</a:t>
            </a:r>
            <a:r>
              <a:rPr lang="de-DE" altLang="de-DE" sz="1800"/>
              <a:t/>
            </a:r>
            <a:br>
              <a:rPr lang="de-DE" altLang="de-DE" sz="1800"/>
            </a:br>
            <a:r>
              <a:rPr lang="de-DE" altLang="de-DE" sz="1100">
                <a:hlinkClick r:id="rId4"/>
              </a:rPr>
              <a:t>http://www.ldv.ei.tum.de/lehre/programmierpraktikum-c/</a:t>
            </a:r>
            <a:r>
              <a:rPr lang="de-DE" altLang="de-DE" sz="1100"/>
              <a:t>, </a:t>
            </a:r>
            <a:r>
              <a:rPr lang="de-DE" altLang="de-DE" sz="1100">
                <a:hlinkClick r:id="rId5"/>
              </a:rPr>
              <a:t>http://www.ldv.ei.tum.de/lehre/grundkurs-c/</a:t>
            </a:r>
            <a:r>
              <a:rPr lang="de-DE" altLang="de-DE" sz="1100"/>
              <a:t> </a:t>
            </a:r>
          </a:p>
          <a:p>
            <a:r>
              <a:rPr lang="de-DE" altLang="de-DE" sz="1800" i="1"/>
              <a:t>FH </a:t>
            </a:r>
            <a:r>
              <a:rPr lang="de-DE" altLang="de-DE" sz="1800" i="1" smtClean="0"/>
              <a:t>Regensburg:</a:t>
            </a:r>
            <a:r>
              <a:rPr lang="de-DE" altLang="de-DE" sz="1800" smtClean="0"/>
              <a:t> Programmieren </a:t>
            </a:r>
            <a:r>
              <a:rPr lang="de-DE" altLang="de-DE" sz="1800"/>
              <a:t>1</a:t>
            </a:r>
            <a:br>
              <a:rPr lang="de-DE" altLang="de-DE" sz="1800"/>
            </a:br>
            <a:r>
              <a:rPr lang="de-DE" altLang="de-DE" sz="1100" smtClean="0">
                <a:hlinkClick r:id="rId6"/>
              </a:rPr>
              <a:t>http</a:t>
            </a:r>
            <a:r>
              <a:rPr lang="de-DE" altLang="de-DE" sz="1100">
                <a:hlinkClick r:id="rId6"/>
              </a:rPr>
              <a:t>://fbim.fh-regensburg.de/~sce39014/pg1/pg1-skript.pdf</a:t>
            </a:r>
            <a:r>
              <a:rPr lang="de-DE" altLang="de-DE" sz="1100"/>
              <a:t/>
            </a:r>
            <a:br>
              <a:rPr lang="de-DE" altLang="de-DE" sz="1100"/>
            </a:br>
            <a:r>
              <a:rPr lang="en-US" sz="1800" i="1" smtClean="0"/>
              <a:t>Heinz Tschabitscher: </a:t>
            </a:r>
            <a:r>
              <a:rPr lang="en-US" sz="1800" smtClean="0"/>
              <a:t>Einführung </a:t>
            </a:r>
            <a:r>
              <a:rPr lang="en-US" sz="1800"/>
              <a:t>in C++</a:t>
            </a:r>
            <a:br>
              <a:rPr lang="en-US" sz="1800"/>
            </a:br>
            <a:r>
              <a:rPr lang="en-US" sz="1100">
                <a:hlinkClick r:id="rId7"/>
              </a:rPr>
              <a:t>http://</a:t>
            </a:r>
            <a:r>
              <a:rPr lang="en-US" sz="1100" smtClean="0">
                <a:hlinkClick r:id="rId7"/>
              </a:rPr>
              <a:t>ladedu.com/cpp/zum_mitnehmen/cpp_einf.pdf</a:t>
            </a:r>
            <a:r>
              <a:rPr lang="en-US" sz="1100"/>
              <a:t> </a:t>
            </a:r>
          </a:p>
          <a:p>
            <a:r>
              <a:rPr lang="en-US" sz="1800" smtClean="0"/>
              <a:t>LearnCPP.com </a:t>
            </a:r>
            <a:r>
              <a:rPr lang="en-US" sz="1100" smtClean="0">
                <a:hlinkClick r:id="rId8"/>
              </a:rPr>
              <a:t>http</a:t>
            </a:r>
            <a:r>
              <a:rPr lang="en-US" sz="1100">
                <a:hlinkClick r:id="rId8"/>
              </a:rPr>
              <a:t>://www.learncpp.com</a:t>
            </a:r>
            <a:r>
              <a:rPr lang="en-US" sz="1100" smtClean="0">
                <a:hlinkClick r:id="rId8"/>
              </a:rPr>
              <a:t>/</a:t>
            </a:r>
            <a:endParaRPr lang="en-US" sz="1100" smtClean="0"/>
          </a:p>
          <a:p>
            <a:r>
              <a:rPr lang="en-US" sz="1800"/>
              <a:t>CProgramming.com</a:t>
            </a:r>
            <a:r>
              <a:rPr lang="en-US"/>
              <a:t> </a:t>
            </a:r>
            <a:r>
              <a:rPr lang="en-US" sz="1100" smtClean="0">
                <a:hlinkClick r:id="rId9"/>
              </a:rPr>
              <a:t>http</a:t>
            </a:r>
            <a:r>
              <a:rPr lang="en-US" sz="1100">
                <a:hlinkClick r:id="rId9"/>
              </a:rPr>
              <a:t>://www.cprogramming.com</a:t>
            </a:r>
            <a:r>
              <a:rPr lang="en-US" sz="1100" smtClean="0">
                <a:hlinkClick r:id="rId9"/>
              </a:rPr>
              <a:t>/</a:t>
            </a:r>
            <a:r>
              <a:rPr lang="en-US" sz="1100" smtClean="0"/>
              <a:t> </a:t>
            </a:r>
            <a:endParaRPr lang="en-US" sz="1100"/>
          </a:p>
          <a:p>
            <a:r>
              <a:rPr lang="de-DE" altLang="de-DE" sz="1800"/>
              <a:t>Google C++ Style Guide: </a:t>
            </a:r>
            <a:r>
              <a:rPr lang="de-DE" altLang="de-DE" sz="1100">
                <a:hlinkClick r:id="rId10"/>
              </a:rPr>
              <a:t>https</a:t>
            </a:r>
            <a:r>
              <a:rPr lang="de-DE" altLang="de-DE" sz="1100">
                <a:hlinkClick r:id="rId10"/>
              </a:rPr>
              <a:t>://</a:t>
            </a:r>
            <a:r>
              <a:rPr lang="de-DE" altLang="de-DE" sz="1100" smtClean="0">
                <a:hlinkClick r:id="rId10"/>
              </a:rPr>
              <a:t>google.github.io/styleguide/cppguide.html</a:t>
            </a:r>
            <a:r>
              <a:rPr lang="de-DE" altLang="de-DE" sz="1100" smtClean="0"/>
              <a:t> </a:t>
            </a:r>
            <a:endParaRPr lang="de-DE" altLang="de-DE" sz="1100" dirty="0" smtClean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7092280" y="2708920"/>
            <a:ext cx="1872208" cy="559789"/>
          </a:xfrm>
          <a:prstGeom prst="wedgeRoundRectCallout">
            <a:avLst>
              <a:gd name="adj1" fmla="val -60436"/>
              <a:gd name="adj2" fmla="val 564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Kompakt und günstig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Wie funktioniert Mehrfachvererbung in Java?</a:t>
            </a:r>
            <a:endParaRPr lang="en-US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en-US" b="1" dirty="0" err="1" smtClean="0"/>
              <a:t>Frage</a:t>
            </a:r>
            <a:r>
              <a:rPr lang="en-US" dirty="0" smtClean="0"/>
              <a:t>: </a:t>
            </a:r>
            <a:r>
              <a:rPr lang="en-US" dirty="0" err="1" smtClean="0"/>
              <a:t>Wie</a:t>
            </a:r>
            <a:r>
              <a:rPr lang="en-US" dirty="0" smtClean="0"/>
              <a:t> </a:t>
            </a:r>
            <a:r>
              <a:rPr lang="en-US" dirty="0" err="1" smtClean="0"/>
              <a:t>wird</a:t>
            </a:r>
            <a:r>
              <a:rPr lang="en-US" dirty="0" smtClean="0"/>
              <a:t> in Java die </a:t>
            </a:r>
            <a:r>
              <a:rPr lang="en-US" dirty="0" err="1" smtClean="0"/>
              <a:t>folgende</a:t>
            </a:r>
            <a:r>
              <a:rPr lang="en-US" dirty="0" smtClean="0"/>
              <a:t> Situation </a:t>
            </a:r>
            <a:r>
              <a:rPr lang="en-US" dirty="0" err="1" smtClean="0"/>
              <a:t>gelöst</a:t>
            </a:r>
            <a:r>
              <a:rPr lang="en-US" dirty="0" smtClean="0"/>
              <a:t>?</a:t>
            </a:r>
          </a:p>
          <a:p>
            <a:r>
              <a:rPr lang="en-US" b="1" dirty="0" err="1" smtClean="0"/>
              <a:t>Antwort</a:t>
            </a:r>
            <a:r>
              <a:rPr lang="en-US" dirty="0" smtClean="0"/>
              <a:t>: Gar </a:t>
            </a:r>
            <a:r>
              <a:rPr lang="en-US" dirty="0" err="1" smtClean="0"/>
              <a:t>nicht</a:t>
            </a:r>
            <a:r>
              <a:rPr lang="en-US" dirty="0" smtClean="0"/>
              <a:t> – </a:t>
            </a:r>
            <a:r>
              <a:rPr lang="en-US" dirty="0" err="1" smtClean="0"/>
              <a:t>darf</a:t>
            </a:r>
            <a:r>
              <a:rPr lang="en-US" dirty="0" smtClean="0"/>
              <a:t> so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vorkommen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dirty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dirty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dirty="0" smtClea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dirty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 dirty="0" smtClea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077072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Error: The 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return type is incompatible with </a:t>
              </a:r>
              <a:r>
                <a:rPr lang="en-US" sz="16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556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smtClean="0"/>
              <a:t>Fortgeschrittene Themen</a:t>
            </a:r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dirty="0" smtClean="0"/>
              <a:t>Templates</a:t>
            </a:r>
            <a:br>
              <a:rPr lang="de-DE" altLang="de-DE" b="0" dirty="0" smtClean="0"/>
            </a:br>
            <a:r>
              <a:rPr lang="de-DE" altLang="de-DE" b="0" dirty="0" smtClean="0"/>
              <a:t/>
            </a:r>
            <a:br>
              <a:rPr lang="de-DE" altLang="de-DE" b="0" dirty="0" smtClean="0"/>
            </a:br>
            <a:endParaRPr lang="de-DE" altLang="de-DE" b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dirty="0" err="1" smtClean="0"/>
              <a:t>Funktionszeiger</a:t>
            </a:r>
            <a:r>
              <a:rPr lang="de-DE" altLang="de-DE" b="0" dirty="0" smtClean="0"/>
              <a:t> und Funktionsobjekte</a:t>
            </a:r>
            <a:br>
              <a:rPr lang="de-DE" altLang="de-DE" b="0" dirty="0" smtClean="0"/>
            </a:br>
            <a:endParaRPr lang="de-DE" altLang="de-DE" b="0" dirty="0" smtClean="0"/>
          </a:p>
          <a:p>
            <a:pPr marL="457200" indent="-457200">
              <a:buFont typeface="Arial" charset="0"/>
              <a:buAutoNum type="arabicPeriod"/>
            </a:pPr>
            <a:endParaRPr lang="de-DE" altLang="de-DE" b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dirty="0" smtClean="0"/>
              <a:t>Überblick der Standard C++ Library</a:t>
            </a:r>
            <a:br>
              <a:rPr lang="de-DE" altLang="de-DE" b="0" dirty="0" smtClean="0"/>
            </a:br>
            <a:r>
              <a:rPr lang="de-DE" altLang="de-DE" b="0" dirty="0" smtClean="0"/>
              <a:t/>
            </a:r>
            <a:br>
              <a:rPr lang="de-DE" altLang="de-DE" b="0" dirty="0" smtClean="0"/>
            </a:br>
            <a:endParaRPr lang="de-DE" altLang="de-DE" b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dirty="0" err="1" smtClean="0"/>
              <a:t>Buildprozess</a:t>
            </a:r>
            <a:r>
              <a:rPr lang="de-DE" altLang="de-DE" b="0" dirty="0"/>
              <a:t> </a:t>
            </a:r>
            <a:r>
              <a:rPr lang="de-DE" altLang="de-DE" b="0" dirty="0" smtClean="0"/>
              <a:t>mit </a:t>
            </a:r>
            <a:r>
              <a:rPr lang="de-DE" altLang="de-DE" b="0" dirty="0" err="1" smtClean="0"/>
              <a:t>Makefiles</a:t>
            </a:r>
            <a:endParaRPr lang="de-DE" altLang="de-DE" b="0" dirty="0" smtClean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 dirty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 dirty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&lt;T&gt;</a:t>
              </a:r>
              <a:endParaRPr lang="en-US" dirty="0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// :::&gt;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 dirty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861048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 dirty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</a:t>
            </a:r>
            <a:r>
              <a:rPr lang="en-US" sz="1400" b="0" dirty="0" smtClean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include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 dirty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dirty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 dirty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 dirty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 dirty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hteck 4"/>
          <p:cNvSpPr/>
          <p:nvPr/>
        </p:nvSpPr>
        <p:spPr>
          <a:xfrm>
            <a:off x="4092141" y="4912270"/>
            <a:ext cx="4572000" cy="89383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all: main.exe</a:t>
            </a:r>
          </a:p>
          <a:p>
            <a:pPr algn="l"/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main.exe: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Cat.o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Dog.o</a:t>
            </a:r>
            <a:endParaRPr lang="en-US" sz="1400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pt-BR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g</a:t>
            </a:r>
            <a:r>
              <a:rPr lang="pt-BR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  -o main.exe main.o Cat.o Dog.o</a:t>
            </a: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Templates</a:t>
            </a:r>
            <a:endParaRPr lang="en-US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 dirty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 dirty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dirty="0" smtClean="0"/>
                <a:t>&lt;T&gt;</a:t>
              </a:r>
              <a:endParaRPr lang="en-US" sz="5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Rückschau: Containerproblem und Mehrfachvererbung</a:t>
            </a:r>
          </a:p>
        </p:txBody>
      </p:sp>
      <p:grpSp>
        <p:nvGrpSpPr>
          <p:cNvPr id="15364" name="Gruppieren 12"/>
          <p:cNvGrpSpPr>
            <a:grpSpLocks/>
          </p:cNvGrpSpPr>
          <p:nvPr/>
        </p:nvGrpSpPr>
        <p:grpSpPr bwMode="auto">
          <a:xfrm>
            <a:off x="4595813" y="2276475"/>
            <a:ext cx="379412" cy="635000"/>
            <a:chOff x="1259632" y="2507052"/>
            <a:chExt cx="449687" cy="751806"/>
          </a:xfrm>
        </p:grpSpPr>
        <p:sp>
          <p:nvSpPr>
            <p:cNvPr id="15377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15378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5" name="Textfeld 7"/>
          <p:cNvSpPr txBox="1">
            <a:spLocks noChangeArrowheads="1"/>
          </p:cNvSpPr>
          <p:nvPr/>
        </p:nvSpPr>
        <p:spPr bwMode="auto">
          <a:xfrm>
            <a:off x="4573588" y="3917950"/>
            <a:ext cx="500062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cxnSp>
        <p:nvCxnSpPr>
          <p:cNvPr id="15366" name="Gewinkelte Verbindung 23"/>
          <p:cNvCxnSpPr>
            <a:cxnSpLocks noChangeShapeType="1"/>
          </p:cNvCxnSpPr>
          <p:nvPr/>
        </p:nvCxnSpPr>
        <p:spPr bwMode="auto">
          <a:xfrm rot="10800000">
            <a:off x="5073650" y="2552700"/>
            <a:ext cx="935038" cy="8636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67" name="Gewinkelte Verbindung 38"/>
          <p:cNvCxnSpPr>
            <a:cxnSpLocks noChangeShapeType="1"/>
          </p:cNvCxnSpPr>
          <p:nvPr/>
        </p:nvCxnSpPr>
        <p:spPr bwMode="auto">
          <a:xfrm rot="10800000" flipV="1">
            <a:off x="5073650" y="3416300"/>
            <a:ext cx="935038" cy="86518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68" name="Gleichschenkliges Dreieck 10"/>
          <p:cNvSpPr>
            <a:spLocks noChangeArrowheads="1"/>
          </p:cNvSpPr>
          <p:nvPr/>
        </p:nvSpPr>
        <p:spPr bwMode="auto">
          <a:xfrm rot="5400000">
            <a:off x="5992813" y="3300413"/>
            <a:ext cx="277812" cy="23971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1536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0241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370" name="Gewinkelte Verbindung 23"/>
          <p:cNvCxnSpPr>
            <a:cxnSpLocks noChangeShapeType="1"/>
          </p:cNvCxnSpPr>
          <p:nvPr/>
        </p:nvCxnSpPr>
        <p:spPr bwMode="auto">
          <a:xfrm flipV="1">
            <a:off x="2470150" y="25527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1" name="Gewinkelte Verbindung 38"/>
          <p:cNvCxnSpPr>
            <a:cxnSpLocks noChangeShapeType="1"/>
          </p:cNvCxnSpPr>
          <p:nvPr/>
        </p:nvCxnSpPr>
        <p:spPr bwMode="auto">
          <a:xfrm>
            <a:off x="2471738" y="3536950"/>
            <a:ext cx="1989137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Abgerundete rechteckige Legende 17"/>
          <p:cNvSpPr/>
          <p:nvPr/>
        </p:nvSpPr>
        <p:spPr>
          <a:xfrm>
            <a:off x="5148263" y="1484313"/>
            <a:ext cx="3671887" cy="969962"/>
          </a:xfrm>
          <a:prstGeom prst="wedgeRoundRectCallout">
            <a:avLst>
              <a:gd name="adj1" fmla="val -57292"/>
              <a:gd name="adj2" fmla="val 451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Jeder Typ, der in den Behälter soll, erbt zusätzlich von </a:t>
            </a:r>
            <a:r>
              <a:rPr lang="de-DE" altLang="de-DE" b="1" dirty="0" err="1" smtClean="0">
                <a:latin typeface="Consolas" pitchFamily="49" charset="0"/>
                <a:cs typeface="Consolas" pitchFamily="49" charset="0"/>
              </a:rPr>
              <a:t>ContentOfElevator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5373" name="Rechteck 18"/>
          <p:cNvSpPr>
            <a:spLocks noChangeArrowheads="1"/>
          </p:cNvSpPr>
          <p:nvPr/>
        </p:nvSpPr>
        <p:spPr bwMode="auto">
          <a:xfrm>
            <a:off x="6329363" y="3228975"/>
            <a:ext cx="2447925" cy="387350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 smtClean="0">
                <a:latin typeface="Consolas" pitchFamily="49" charset="0"/>
                <a:cs typeface="Consolas" pitchFamily="49" charset="0"/>
              </a:rPr>
              <a:t>ContentOfElevator</a:t>
            </a:r>
            <a:endParaRPr lang="de-DE" altLang="de-DE" sz="1800" b="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Abgerundete rechteckige Legende 19"/>
          <p:cNvSpPr/>
          <p:nvPr/>
        </p:nvSpPr>
        <p:spPr>
          <a:xfrm>
            <a:off x="201583" y="5011738"/>
            <a:ext cx="3668395" cy="1258797"/>
          </a:xfrm>
          <a:prstGeom prst="wedgeRoundRectCallout">
            <a:avLst>
              <a:gd name="adj1" fmla="val -34300"/>
              <a:gd name="adj2" fmla="val 105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tabLst>
                <a:tab pos="355600" algn="l"/>
              </a:tabLst>
              <a:defRPr/>
            </a:pP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 </a:t>
            </a:r>
            <a:r>
              <a:rPr lang="de-DE" dirty="0" smtClean="0">
                <a:solidFill>
                  <a:schemeClr val="bg1"/>
                </a:solidFill>
                <a:sym typeface="Wingdings" pitchFamily="2" charset="2"/>
              </a:rPr>
              <a:t>	</a:t>
            </a:r>
            <a:r>
              <a:rPr lang="de-DE" dirty="0" smtClean="0">
                <a:solidFill>
                  <a:schemeClr val="bg1"/>
                </a:solidFill>
              </a:rPr>
              <a:t>technisch bedingt,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	keine Designentscheidung!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  <a:sym typeface="Wingdings" pitchFamily="2" charset="2"/>
              </a:rPr>
              <a:t> 	</a:t>
            </a:r>
            <a:r>
              <a:rPr lang="de-DE" dirty="0" smtClean="0">
                <a:solidFill>
                  <a:schemeClr val="bg1"/>
                </a:solidFill>
              </a:rPr>
              <a:t>komplexe Vererbungs-</a:t>
            </a:r>
          </a:p>
          <a:p>
            <a:pPr algn="l">
              <a:tabLst>
                <a:tab pos="355600" algn="l"/>
              </a:tabLst>
              <a:defRPr/>
            </a:pPr>
            <a:r>
              <a:rPr lang="de-DE" dirty="0">
                <a:solidFill>
                  <a:schemeClr val="bg1"/>
                </a:solidFill>
              </a:rPr>
              <a:t>	</a:t>
            </a:r>
            <a:r>
              <a:rPr lang="de-DE" dirty="0" err="1" smtClean="0">
                <a:solidFill>
                  <a:schemeClr val="bg1"/>
                </a:solidFill>
              </a:rPr>
              <a:t>hierarchien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5707063" y="4130675"/>
            <a:ext cx="3240087" cy="882650"/>
          </a:xfrm>
          <a:prstGeom prst="wedgeRoundRectCallout">
            <a:avLst>
              <a:gd name="adj1" fmla="val 5188"/>
              <a:gd name="adj2" fmla="val -10273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Jeder Behälterlieferer definiert einen Typ, den der Behälter enthalten kann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5436096" y="5243423"/>
            <a:ext cx="2864034" cy="1027112"/>
          </a:xfrm>
          <a:prstGeom prst="wedgeRoundRectCallout">
            <a:avLst>
              <a:gd name="adj1" fmla="val 9360"/>
              <a:gd name="adj2" fmla="val -213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Besserer Ersatz (in diesem Fall): 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b="1" dirty="0" smtClean="0">
                <a:solidFill>
                  <a:schemeClr val="bg1"/>
                </a:solidFill>
              </a:rPr>
              <a:t>Templates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22" name="Pfeil nach rechts 71"/>
          <p:cNvSpPr>
            <a:spLocks noChangeArrowheads="1"/>
          </p:cNvSpPr>
          <p:nvPr/>
        </p:nvSpPr>
        <p:spPr bwMode="auto">
          <a:xfrm>
            <a:off x="4285531" y="548005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5978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void* </a:t>
            </a:r>
            <a:r>
              <a:rPr lang="en-US" smtClean="0"/>
              <a:t>als typunsichere Lösung für das Containerproblem</a:t>
            </a:r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752528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* </a:t>
            </a:r>
            <a:r>
              <a:rPr lang="en-US" sz="1400" b="1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* </a:t>
            </a:r>
            <a:r>
              <a:rPr lang="en-US" sz="1400" b="1" dirty="0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dirty="0" smtClean="0">
                <a:latin typeface="Courier New" panose="02070309020205020404" pitchFamily="49" charset="0"/>
              </a:rPr>
              <a:t>	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* </a:t>
            </a:r>
            <a:r>
              <a:rPr lang="en-US" sz="1400" b="1" dirty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 dirty="0">
              <a:latin typeface="Courier New" panose="02070309020205020404" pitchFamily="49" charset="0"/>
            </a:endParaRPr>
          </a:p>
          <a:p>
            <a:pPr algn="l"/>
            <a:endParaRPr lang="en-US" sz="1400" b="1" dirty="0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List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dirty="0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 dirty="0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 dirty="0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dirty="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dirty="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 NULL;</a:t>
            </a:r>
          </a:p>
          <a:p>
            <a:pPr lvl="1" algn="l"/>
            <a:endParaRPr lang="en-US" sz="1400" b="1" dirty="0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List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dirty="0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</a:t>
            </a:r>
            <a:r>
              <a:rPr lang="en-US" sz="1400" b="1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address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0x%p\n"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endParaRPr lang="en-US" sz="1400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dirty="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 dirty="0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</a:t>
            </a:r>
            <a:r>
              <a:rPr lang="en-US" sz="1400" b="1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: '%s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'\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endParaRPr lang="en-US" sz="1400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(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 dirty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400" dirty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08104" y="4173550"/>
            <a:ext cx="2358008" cy="667829"/>
          </a:xfrm>
          <a:prstGeom prst="wedgeRoundRectCallout">
            <a:avLst>
              <a:gd name="adj1" fmla="val -95374"/>
              <a:gd name="adj2" fmla="val 1845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</a:rPr>
              <a:t>Expliziter </a:t>
            </a:r>
            <a:r>
              <a:rPr lang="de-DE" dirty="0" err="1" smtClean="0">
                <a:solidFill>
                  <a:schemeClr val="bg1"/>
                </a:solidFill>
              </a:rPr>
              <a:t>cast</a:t>
            </a:r>
            <a:r>
              <a:rPr lang="de-DE" dirty="0" smtClean="0">
                <a:solidFill>
                  <a:schemeClr val="bg1"/>
                </a:solidFill>
              </a:rPr>
              <a:t> nötig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Typinformation geht verloren </a:t>
            </a:r>
            <a:r>
              <a:rPr lang="de-DE" dirty="0" smtClean="0">
                <a:solidFill>
                  <a:schemeClr val="bg1"/>
                </a:solidFill>
              </a:rPr>
              <a:t>– so ähnlich wie bei Java-Listen vor den </a:t>
            </a:r>
            <a:r>
              <a:rPr lang="de-DE" dirty="0" err="1" smtClean="0">
                <a:solidFill>
                  <a:schemeClr val="bg1"/>
                </a:solidFill>
              </a:rPr>
              <a:t>Generics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6624228" y="5424045"/>
            <a:ext cx="2376264" cy="883853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void* </a:t>
            </a:r>
            <a:r>
              <a:rPr lang="de-DE" smtClean="0">
                <a:solidFill>
                  <a:schemeClr val="bg1"/>
                </a:solidFill>
              </a:rPr>
              <a:t>ermöglicht generische Daten-strukturen auch in C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268422" y="5449600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dirty="0" smtClean="0">
                <a:solidFill>
                  <a:srgbClr val="005AA9"/>
                </a:solidFill>
              </a:rPr>
              <a:t>!</a:t>
            </a:r>
            <a:endParaRPr lang="en-US" sz="11500" b="1" dirty="0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Templates: 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2190750"/>
            <a:ext cx="3241675" cy="661988"/>
          </a:xfrm>
          <a:prstGeom prst="wedgeRoundRectCallout">
            <a:avLst>
              <a:gd name="adj1" fmla="val -30573"/>
              <a:gd name="adj2" fmla="val 1172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Implementierung mit einem Typ </a:t>
            </a:r>
            <a:r>
              <a:rPr lang="de-DE" b="1" dirty="0">
                <a:solidFill>
                  <a:schemeClr val="bg1"/>
                </a:solidFill>
              </a:rPr>
              <a:t>parametrisieren</a:t>
            </a: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3240088" cy="969963"/>
          </a:xfrm>
          <a:prstGeom prst="wedgeRoundRectCallout">
            <a:avLst>
              <a:gd name="adj1" fmla="val -19924"/>
              <a:gd name="adj2" fmla="val -89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 dirty="0">
                <a:solidFill>
                  <a:schemeClr val="bg1"/>
                </a:solidFill>
              </a:rPr>
              <a:t>zur Kompilierzeit generiert</a:t>
            </a:r>
          </a:p>
        </p:txBody>
      </p:sp>
      <p:sp>
        <p:nvSpPr>
          <p:cNvPr id="39" name="Abgerundete rechteckige Legende 38"/>
          <p:cNvSpPr/>
          <p:nvPr/>
        </p:nvSpPr>
        <p:spPr>
          <a:xfrm>
            <a:off x="5435600" y="1844675"/>
            <a:ext cx="3563938" cy="1562100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C++-Templates sind eher mit einem </a:t>
            </a:r>
            <a:r>
              <a:rPr lang="de-DE" b="1" dirty="0">
                <a:solidFill>
                  <a:schemeClr val="bg1"/>
                </a:solidFill>
              </a:rPr>
              <a:t>Codegenerator</a:t>
            </a:r>
            <a:r>
              <a:rPr lang="de-DE" dirty="0">
                <a:solidFill>
                  <a:schemeClr val="bg1"/>
                </a:solidFill>
              </a:rPr>
              <a:t> als mit Java-</a:t>
            </a:r>
            <a:r>
              <a:rPr lang="de-DE" dirty="0" err="1">
                <a:solidFill>
                  <a:schemeClr val="bg1"/>
                </a:solidFill>
              </a:rPr>
              <a:t>Generics</a:t>
            </a:r>
            <a:r>
              <a:rPr lang="de-DE" dirty="0">
                <a:solidFill>
                  <a:schemeClr val="bg1"/>
                </a:solidFill>
              </a:rPr>
              <a:t> zu vergleichen!</a:t>
            </a:r>
          </a:p>
        </p:txBody>
      </p:sp>
      <p:sp>
        <p:nvSpPr>
          <p:cNvPr id="40" name="Abgerundete rechteckige Legende 39"/>
          <p:cNvSpPr/>
          <p:nvPr/>
        </p:nvSpPr>
        <p:spPr>
          <a:xfrm>
            <a:off x="5580063" y="4057650"/>
            <a:ext cx="3390900" cy="1562100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C++-Templates induzieren ein </a:t>
            </a:r>
            <a:r>
              <a:rPr lang="de-DE" b="1">
                <a:solidFill>
                  <a:schemeClr val="bg1"/>
                </a:solidFill>
              </a:rPr>
              <a:t>implizites </a:t>
            </a:r>
            <a:r>
              <a:rPr lang="de-DE" b="1" smtClean="0">
                <a:solidFill>
                  <a:schemeClr val="bg1"/>
                </a:solidFill>
              </a:rPr>
              <a:t>"Interface"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durch die Art der Verwendung des generischen Typparameters </a:t>
            </a: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dirty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dirty="0" smtClean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dirty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</a:rPr>
              <a:t>Unterschiedliche Rückgabetypen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Template-Instantiierung</a:t>
            </a:r>
            <a:endParaRPr lang="de-DE" altLang="de-DE" smtClean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Durch die Belegung des Typparameters (hier: T) entsteht eine (neue) Instanz des Klassentemplates</a:t>
            </a:r>
            <a:endParaRPr lang="en-US"/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main()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&lt;&gt; myElevator;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}</a:t>
            </a:r>
            <a:endParaRPr lang="de-DE" altLang="de-DE" sz="1200">
              <a:solidFill>
                <a:srgbClr val="005032"/>
              </a:solidFill>
              <a:latin typeface="Consolas" pitchFamily="49" charset="0"/>
            </a:endParaRPr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888432"/>
          </a:xfrm>
          <a:prstGeom prst="foldedCorner">
            <a:avLst>
              <a:gd name="adj" fmla="val 584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with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out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/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/>
          </a:p>
        </p:txBody>
      </p:sp>
      <p:sp>
        <p:nvSpPr>
          <p:cNvPr id="4" name="Textfeld 3"/>
          <p:cNvSpPr txBox="1"/>
          <p:nvPr/>
        </p:nvSpPr>
        <p:spPr>
          <a:xfrm>
            <a:off x="775297" y="4956735"/>
            <a:ext cx="200138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Template-Klasse</a:t>
            </a:r>
            <a:endParaRPr lang="en-US" b="1"/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Verwendungsstelle</a:t>
            </a:r>
            <a:endParaRPr lang="en-US" b="1"/>
          </a:p>
        </p:txBody>
      </p:sp>
      <p:sp>
        <p:nvSpPr>
          <p:cNvPr id="18" name="Textfeld 17"/>
          <p:cNvSpPr txBox="1"/>
          <p:nvPr/>
        </p:nvSpPr>
        <p:spPr>
          <a:xfrm>
            <a:off x="5112745" y="6021288"/>
            <a:ext cx="268105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Instantiiertes Template</a:t>
            </a:r>
            <a:endParaRPr lang="en-US" b="1"/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4" y="2660650"/>
            <a:ext cx="5041081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Function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177819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dirty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dirty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*end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weight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Mehrere </a:t>
            </a:r>
            <a:r>
              <a:rPr lang="de-DE" b="1" dirty="0">
                <a:solidFill>
                  <a:schemeClr val="bg1"/>
                </a:solidFill>
              </a:rPr>
              <a:t>Typparameter </a:t>
            </a:r>
            <a:r>
              <a:rPr lang="de-DE" dirty="0">
                <a:solidFill>
                  <a:schemeClr val="bg1"/>
                </a:solidFill>
              </a:rPr>
              <a:t>möglich (auch </a:t>
            </a:r>
            <a:r>
              <a:rPr lang="de-DE">
                <a:solidFill>
                  <a:schemeClr val="bg1"/>
                </a:solidFill>
              </a:rPr>
              <a:t>bei </a:t>
            </a:r>
            <a:r>
              <a:rPr lang="de-DE" smtClean="0">
                <a:solidFill>
                  <a:schemeClr val="bg1"/>
                </a:solidFill>
              </a:rPr>
              <a:t>Klassen-Templates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Typ kann genauso wie in einer Klasse </a:t>
            </a:r>
            <a:r>
              <a:rPr lang="de-DE" b="1" dirty="0">
                <a:solidFill>
                  <a:schemeClr val="bg1"/>
                </a:solidFill>
              </a:rPr>
              <a:t>frei verwende</a:t>
            </a:r>
            <a:r>
              <a:rPr lang="de-DE" dirty="0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Dies ist besonders für </a:t>
            </a:r>
            <a:r>
              <a:rPr lang="de-DE" b="1" dirty="0">
                <a:solidFill>
                  <a:schemeClr val="bg1"/>
                </a:solidFill>
              </a:rPr>
              <a:t>generische Algorithmen</a:t>
            </a:r>
            <a:r>
              <a:rPr lang="de-DE" dirty="0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 Veranstaltungen an der TU </a:t>
            </a:r>
            <a:r>
              <a:rPr lang="de-DE" dirty="0" smtClean="0"/>
              <a:t>Darmstadt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20-00-0747-pr </a:t>
            </a:r>
            <a:r>
              <a:rPr lang="en-US" b="1" dirty="0"/>
              <a:t>Modern C++ </a:t>
            </a:r>
            <a:r>
              <a:rPr lang="en-US" b="1"/>
              <a:t>Programming</a:t>
            </a:r>
            <a:r>
              <a:rPr lang="en-US"/>
              <a:t> </a:t>
            </a:r>
            <a:r>
              <a:rPr lang="en-US" smtClean="0"/>
              <a:t>(Blockpraktikum)</a:t>
            </a:r>
            <a:r>
              <a:rPr lang="en-US" dirty="0"/>
              <a:t/>
            </a:r>
            <a:br>
              <a:rPr lang="en-US" dirty="0"/>
            </a:br>
            <a:r>
              <a:rPr lang="en-US" sz="1200" dirty="0">
                <a:hlinkClick r:id="rId2"/>
              </a:rPr>
              <a:t>https://www.informatik.tu-darmstadt.de/de/fachbereich/lehrbeauftragte-und-gastdozenten/modern-c-programming</a:t>
            </a:r>
            <a:r>
              <a:rPr lang="en-US" sz="1200">
                <a:hlinkClick r:id="rId2"/>
              </a:rPr>
              <a:t>/</a:t>
            </a:r>
            <a:r>
              <a:rPr lang="en-US" sz="1200"/>
              <a:t> </a:t>
            </a:r>
            <a:endParaRPr lang="en-US" sz="1200" smtClean="0"/>
          </a:p>
          <a:p>
            <a:pPr marL="692150" lvl="1" indent="-342900"/>
            <a:r>
              <a:rPr lang="en-US"/>
              <a:t>zuletzt 2014</a:t>
            </a:r>
            <a:r>
              <a:rPr lang="en-US" sz="1000" dirty="0" smtClean="0"/>
              <a:t/>
            </a:r>
            <a:br>
              <a:rPr lang="en-US" sz="1000" dirty="0" smtClean="0"/>
            </a:br>
            <a:endParaRPr lang="en-US" sz="1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18-ad-1020-vl </a:t>
            </a:r>
            <a:r>
              <a:rPr lang="de-DE" b="1" dirty="0"/>
              <a:t>Programmierung in der Automatisierungstechnik in C/C++</a:t>
            </a:r>
            <a:r>
              <a:rPr lang="de-DE" dirty="0"/>
              <a:t> (V1+Ü1)</a:t>
            </a:r>
            <a:br>
              <a:rPr lang="de-DE" dirty="0"/>
            </a:br>
            <a:r>
              <a:rPr lang="de-DE" sz="1200" dirty="0">
                <a:hlinkClick r:id="rId3"/>
              </a:rPr>
              <a:t>http://</a:t>
            </a:r>
            <a:r>
              <a:rPr lang="de-DE" sz="1200" smtClean="0">
                <a:hlinkClick r:id="rId3"/>
              </a:rPr>
              <a:t>www.rmr.tu-darmstadt.de/lehre_rmr/vorlesungen_rmr/wintersemester/programmierung_aut/index.de.jsp</a:t>
            </a:r>
            <a:r>
              <a:rPr lang="de-DE" sz="1200" smtClean="0"/>
              <a:t> </a:t>
            </a:r>
          </a:p>
          <a:p>
            <a:pPr marL="692150" lvl="1" indent="-342900"/>
            <a:r>
              <a:rPr lang="de-DE" smtClean="0"/>
              <a:t>starker Fokus auf Grundlagen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06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dirty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dirty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			 (people, people + 2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en-US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endParaRPr lang="en-US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)};</a:t>
            </a:r>
            <a:endParaRPr lang="en-US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+ 2, </a:t>
            </a:r>
            <a:endParaRPr lang="de-DE" altLang="de-DE" sz="12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                 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"dishes"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err="1" smtClean="0">
                <a:solidFill>
                  <a:schemeClr val="bg1"/>
                </a:solidFill>
              </a:rPr>
              <a:t>Defaulttyp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i="1" dirty="0" smtClean="0">
                <a:solidFill>
                  <a:schemeClr val="bg1"/>
                </a:solidFill>
              </a:rPr>
              <a:t>Person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373216"/>
            <a:ext cx="1839521" cy="1151409"/>
          </a:xfrm>
          <a:prstGeom prst="wedgeRoundRectCallout">
            <a:avLst>
              <a:gd name="adj1" fmla="val 46696"/>
              <a:gd name="adj2" fmla="val -564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"Primitive" </a:t>
            </a:r>
            <a:r>
              <a:rPr lang="de-DE" dirty="0">
                <a:solidFill>
                  <a:schemeClr val="bg1"/>
                </a:solidFill>
              </a:rPr>
              <a:t>können auch verwendet werden</a:t>
            </a: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13316" name="Textfeld 4"/>
          <p:cNvSpPr txBox="1">
            <a:spLocks noChangeArrowheads="1"/>
          </p:cNvSpPr>
          <p:nvPr/>
        </p:nvSpPr>
        <p:spPr bwMode="auto">
          <a:xfrm>
            <a:off x="396875" y="1987550"/>
            <a:ext cx="5662613" cy="4472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</a:t>
            </a:r>
            <a:r>
              <a:rPr lang="de-DE" altLang="de-DE" sz="1800" b="0"/>
              <a:t>ist </a:t>
            </a:r>
            <a:r>
              <a:rPr lang="de-DE" altLang="de-DE" sz="1800" b="0" smtClean="0"/>
              <a:t>die allgegenwärtige Oberklasse 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  <a:r>
              <a:rPr lang="de-DE" altLang="de-DE" sz="1800" b="0" smtClean="0"/>
              <a:t> in Java teuer</a:t>
            </a:r>
            <a:r>
              <a:rPr lang="de-DE" altLang="de-DE" sz="1800" b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 dirty="0"/>
              <a:t>ist genau damit gemeint, dass Templates eine Schnittstelle induzieren</a:t>
            </a:r>
            <a:r>
              <a:rPr lang="de-DE" altLang="de-DE" sz="1800" b="0" dirty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dirty="0"/>
              <a:t>Was sind </a:t>
            </a:r>
            <a:r>
              <a:rPr lang="de-DE" altLang="de-DE" sz="1800" b="0" dirty="0" smtClean="0"/>
              <a:t>Vorteile </a:t>
            </a:r>
            <a:r>
              <a:rPr lang="de-DE" altLang="de-DE" sz="1800" b="0" dirty="0"/>
              <a:t>und </a:t>
            </a:r>
            <a:r>
              <a:rPr lang="de-DE" altLang="de-DE" sz="1800" b="0" dirty="0" smtClean="0"/>
              <a:t>Nachteile </a:t>
            </a:r>
            <a:r>
              <a:rPr lang="de-DE" altLang="de-DE" sz="1800" b="0" dirty="0"/>
              <a:t>dieser Art </a:t>
            </a:r>
            <a:r>
              <a:rPr lang="de-DE" altLang="de-DE" sz="1800" b="0"/>
              <a:t>von </a:t>
            </a:r>
            <a:r>
              <a:rPr lang="de-DE" altLang="de-DE" sz="1800" b="0" smtClean="0"/>
              <a:t>"impliziten" </a:t>
            </a:r>
            <a:r>
              <a:rPr lang="de-DE" altLang="de-DE" sz="1800" b="0" dirty="0"/>
              <a:t>Schnittstellen?</a:t>
            </a:r>
            <a:br>
              <a:rPr lang="de-DE" altLang="de-DE" sz="1800" b="0" dirty="0"/>
            </a:br>
            <a:r>
              <a:rPr lang="de-DE" altLang="de-DE" sz="1800" b="0" dirty="0" smtClean="0"/>
              <a:t/>
            </a:r>
            <a:br>
              <a:rPr lang="de-DE" altLang="de-DE" sz="1800" b="0" dirty="0" smtClean="0"/>
            </a:br>
            <a:r>
              <a:rPr lang="de-DE" altLang="de-DE" sz="1800" b="0" dirty="0" smtClean="0"/>
              <a:t/>
            </a:r>
            <a:br>
              <a:rPr lang="de-DE" altLang="de-DE" sz="1800" b="0" dirty="0" smtClean="0"/>
            </a:br>
            <a:r>
              <a:rPr lang="de-DE" altLang="de-DE" sz="1800" b="0" dirty="0"/>
              <a:t/>
            </a:r>
            <a:br>
              <a:rPr lang="de-DE" altLang="de-DE" sz="1800" b="0" dirty="0"/>
            </a:br>
            <a:r>
              <a:rPr lang="de-DE" altLang="de-DE" sz="1800" b="0" dirty="0"/>
              <a:t>Was </a:t>
            </a:r>
            <a:r>
              <a:rPr lang="de-DE" altLang="de-DE" sz="1800" b="0"/>
              <a:t>ist </a:t>
            </a:r>
            <a:r>
              <a:rPr lang="de-DE" altLang="de-DE" sz="1800" b="0" smtClean="0"/>
              <a:t>der </a:t>
            </a:r>
            <a:r>
              <a:rPr lang="de-DE" altLang="de-DE" sz="1800" b="0" dirty="0"/>
              <a:t>Unterschied zwischen C++-Templates und Java-</a:t>
            </a:r>
            <a:r>
              <a:rPr lang="de-DE" altLang="de-DE" sz="1800" b="0" dirty="0" err="1"/>
              <a:t>Generics</a:t>
            </a:r>
            <a:r>
              <a:rPr lang="de-DE" altLang="de-DE" sz="1800" b="0" dirty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180692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en-US" sz="2000" dirty="0" smtClean="0"/>
              <a:t>Template-Code</a:t>
            </a:r>
            <a:endParaRPr lang="en-US" sz="200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en-US" sz="2000" dirty="0" err="1" smtClean="0"/>
              <a:t>Induzierte</a:t>
            </a:r>
            <a:r>
              <a:rPr lang="en-US" sz="2000" dirty="0" smtClean="0"/>
              <a:t> </a:t>
            </a:r>
            <a:r>
              <a:rPr lang="en-US" sz="2000" dirty="0" err="1" smtClean="0"/>
              <a:t>Schnittstellen</a:t>
            </a:r>
            <a:endParaRPr lang="en-US" sz="2000" dirty="0"/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dirty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dirty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*end){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weight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  <a:endParaRPr lang="en-US" sz="14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dirty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 dirty="0">
                <a:solidFill>
                  <a:srgbClr val="3F7F5F"/>
                </a:solidFill>
                <a:latin typeface="Courier New" panose="02070309020205020404" pitchFamily="49" charset="0"/>
              </a:rPr>
              <a:t>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operator+=(</a:t>
            </a:r>
            <a:r>
              <a:rPr lang="en-US" sz="1400" dirty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  <a:endParaRPr lang="en-US" sz="14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dirty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 dirty="0">
                <a:solidFill>
                  <a:srgbClr val="3F7F5F"/>
                </a:solidFill>
                <a:latin typeface="Courier New" panose="02070309020205020404" pitchFamily="49" charset="0"/>
              </a:rPr>
              <a:t>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 dirty="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2771800" y="4365104"/>
            <a:ext cx="1872208" cy="873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07704" y="3356992"/>
            <a:ext cx="2952328" cy="7920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dirty="0" err="1" smtClean="0"/>
              <a:t>Mixins</a:t>
            </a:r>
            <a:r>
              <a:rPr lang="de-DE" altLang="de-DE" dirty="0"/>
              <a:t>: Mehrfachvererbung trifft Templates</a:t>
            </a:r>
            <a:endParaRPr lang="de-DE" altLang="de-DE" sz="2000" dirty="0" smtClean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 dirty="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// 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8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err="1">
                <a:solidFill>
                  <a:schemeClr val="bg1"/>
                </a:solidFill>
              </a:rPr>
              <a:t>Mixins</a:t>
            </a:r>
            <a:r>
              <a:rPr lang="de-DE" dirty="0">
                <a:solidFill>
                  <a:schemeClr val="bg1"/>
                </a:solidFill>
              </a:rPr>
              <a:t> werden als Typparameter </a:t>
            </a:r>
            <a:r>
              <a:rPr lang="de-DE" dirty="0" smtClean="0">
                <a:solidFill>
                  <a:schemeClr val="bg1"/>
                </a:solidFill>
              </a:rPr>
              <a:t>definiert…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…</a:t>
            </a:r>
            <a:r>
              <a:rPr lang="de-DE" smtClean="0">
                <a:solidFill>
                  <a:schemeClr val="bg1"/>
                </a:solidFill>
              </a:rPr>
              <a:t>und "reingemischt" </a:t>
            </a:r>
            <a:r>
              <a:rPr lang="de-DE" dirty="0">
                <a:solidFill>
                  <a:schemeClr val="bg1"/>
                </a:solidFill>
              </a:rPr>
              <a:t>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11445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dirty="0" err="1" smtClean="0"/>
              <a:t>Mixins</a:t>
            </a:r>
            <a:r>
              <a:rPr lang="de-DE" altLang="de-DE" dirty="0" smtClean="0"/>
              <a:t>: Mehrfachvererbung </a:t>
            </a:r>
            <a:r>
              <a:rPr lang="de-DE" altLang="de-DE" dirty="0"/>
              <a:t>trifft Templates</a:t>
            </a:r>
            <a:endParaRPr lang="de-DE" altLang="de-DE" sz="2000" dirty="0" smtClean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4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dirty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dirty="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Benutzer kann eine konkrete </a:t>
            </a:r>
            <a:r>
              <a:rPr lang="de-DE">
                <a:solidFill>
                  <a:schemeClr val="bg1"/>
                </a:solidFill>
              </a:rPr>
              <a:t>Implementierung </a:t>
            </a:r>
            <a:r>
              <a:rPr lang="de-DE" smtClean="0">
                <a:solidFill>
                  <a:schemeClr val="bg1"/>
                </a:solidFill>
              </a:rPr>
              <a:t>"zusammenmischen"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 dirty="0">
                <a:solidFill>
                  <a:schemeClr val="bg1"/>
                </a:solidFill>
              </a:rPr>
              <a:t>kombiniert</a:t>
            </a:r>
            <a:r>
              <a:rPr lang="de-DE" dirty="0">
                <a:solidFill>
                  <a:schemeClr val="bg1"/>
                </a:solidFill>
              </a:rPr>
              <a:t> und </a:t>
            </a:r>
            <a:r>
              <a:rPr lang="de-DE" b="1" dirty="0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dirty="0">
                  <a:solidFill>
                    <a:schemeClr val="bg1"/>
                  </a:solidFill>
                </a:rPr>
                <a:t>Die C++ </a:t>
              </a:r>
              <a:r>
                <a:rPr lang="de-DE" b="1" dirty="0">
                  <a:solidFill>
                    <a:schemeClr val="bg1"/>
                  </a:solidFill>
                </a:rPr>
                <a:t>Standard Template Library </a:t>
              </a:r>
              <a:r>
                <a:rPr lang="de-DE" dirty="0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dirty="0" err="1">
                  <a:solidFill>
                    <a:schemeClr val="bg1"/>
                  </a:solidFill>
                </a:rPr>
                <a:t>Mixins</a:t>
              </a:r>
              <a:r>
                <a:rPr lang="de-DE" dirty="0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 dirty="0" smtClean="0">
                  <a:solidFill>
                    <a:srgbClr val="005AA9"/>
                  </a:solidFill>
                </a:rPr>
                <a:t>!</a:t>
              </a:r>
              <a:endParaRPr lang="en-US" sz="11500" b="1" dirty="0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88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Vergleich mit Mehrfachvererbung</a:t>
            </a:r>
          </a:p>
        </p:txBody>
      </p:sp>
      <p:sp>
        <p:nvSpPr>
          <p:cNvPr id="25603" name="Textfeld 3"/>
          <p:cNvSpPr txBox="1">
            <a:spLocks noChangeArrowheads="1"/>
          </p:cNvSpPr>
          <p:nvPr/>
        </p:nvSpPr>
        <p:spPr bwMode="auto">
          <a:xfrm>
            <a:off x="205581" y="1628800"/>
            <a:ext cx="8686899" cy="29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 dirty="0"/>
              <a:t>Schnittstellenvererbung</a:t>
            </a:r>
            <a:r>
              <a:rPr lang="de-DE" altLang="de-DE" b="0" dirty="0"/>
              <a:t> </a:t>
            </a:r>
            <a:r>
              <a:rPr lang="de-DE" altLang="de-DE" b="0" dirty="0" smtClean="0"/>
              <a:t>(</a:t>
            </a:r>
            <a:r>
              <a:rPr lang="de-DE" altLang="de-DE" b="0" dirty="0" smtClean="0">
                <a:sym typeface="Wingdings" panose="05000000000000000000" pitchFamily="2" charset="2"/>
              </a:rPr>
              <a:t></a:t>
            </a:r>
            <a:r>
              <a:rPr lang="de-DE" altLang="de-DE" b="0" dirty="0" smtClean="0"/>
              <a:t>Mehrfachvererbung in Java) sinnvoll</a:t>
            </a:r>
            <a:r>
              <a:rPr lang="de-DE" altLang="de-DE" b="0" dirty="0"/>
              <a:t>, nützlich (Design!) und </a:t>
            </a:r>
            <a:r>
              <a:rPr lang="de-DE" altLang="de-DE" b="0" dirty="0" smtClean="0"/>
              <a:t>zumeist unproblematisch</a:t>
            </a:r>
            <a:endParaRPr lang="de-DE" altLang="de-DE" b="0" dirty="0"/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 dirty="0"/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 dirty="0"/>
              <a:t>Implementierungsvererbung</a:t>
            </a:r>
            <a:r>
              <a:rPr lang="de-DE" altLang="de-DE" b="0" dirty="0"/>
              <a:t> (</a:t>
            </a:r>
            <a:r>
              <a:rPr lang="de-DE" altLang="de-DE" b="0" dirty="0">
                <a:sym typeface="Wingdings" panose="05000000000000000000" pitchFamily="2" charset="2"/>
              </a:rPr>
              <a:t></a:t>
            </a:r>
            <a:r>
              <a:rPr lang="de-DE" altLang="de-DE" b="0" dirty="0"/>
              <a:t>Mehrfachvererbung in </a:t>
            </a:r>
            <a:r>
              <a:rPr lang="de-DE" altLang="de-DE" b="0" dirty="0" smtClean="0"/>
              <a:t>C</a:t>
            </a:r>
            <a:r>
              <a:rPr lang="de-DE" altLang="de-DE" b="0" smtClean="0"/>
              <a:t>++) problematischer </a:t>
            </a:r>
            <a:r>
              <a:rPr lang="de-DE" altLang="de-DE" b="0" dirty="0"/>
              <a:t>und zu vermeiden (</a:t>
            </a:r>
            <a:r>
              <a:rPr lang="de-DE" altLang="de-DE" b="0"/>
              <a:t>Komposition </a:t>
            </a:r>
            <a:r>
              <a:rPr lang="de-DE" altLang="de-DE" b="0" smtClean="0"/>
              <a:t>vorziehen, vgl. Employment-Klasse in HiWi-Beispiel)</a:t>
            </a:r>
            <a:endParaRPr lang="de-DE" altLang="de-DE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 dirty="0" err="1"/>
              <a:t>Mixins</a:t>
            </a:r>
            <a:r>
              <a:rPr lang="de-DE" altLang="de-DE" b="0" dirty="0"/>
              <a:t> durchaus sinnvoll </a:t>
            </a:r>
            <a:r>
              <a:rPr lang="de-DE" altLang="de-DE" b="0" dirty="0" smtClean="0"/>
              <a:t>- eigentlich </a:t>
            </a:r>
            <a:r>
              <a:rPr lang="de-DE" altLang="de-DE" b="0" dirty="0"/>
              <a:t>eine Art </a:t>
            </a:r>
            <a:r>
              <a:rPr lang="de-DE" altLang="de-DE" b="0" dirty="0" smtClean="0"/>
              <a:t>Komposition</a:t>
            </a:r>
            <a:endParaRPr lang="de-DE" altLang="de-DE" b="0" dirty="0"/>
          </a:p>
        </p:txBody>
      </p:sp>
    </p:spTree>
    <p:extLst>
      <p:ext uri="{BB962C8B-B14F-4D97-AF65-F5344CB8AC3E}">
        <p14:creationId xmlns:p14="http://schemas.microsoft.com/office/powerpoint/2010/main" val="404083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dirty="0" smtClean="0"/>
              <a:t>FunktionsZeiger</a:t>
            </a:r>
            <a:r>
              <a:rPr lang="de-DE" smtClean="0"/>
              <a:t>, Funktions-objekte/Funktoren </a:t>
            </a:r>
            <a:r>
              <a:rPr lang="de-DE" dirty="0" smtClean="0"/>
              <a:t>und Methodenzeiger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Funktionszeiger</a:t>
            </a:r>
            <a:r>
              <a:rPr lang="en-US" dirty="0" smtClean="0"/>
              <a:t>: Motivation (I)</a:t>
            </a:r>
            <a:endParaRPr lang="en-US" dirty="0"/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  <a:endParaRPr lang="en-US" sz="1200" b="1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tic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dirty="0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 dirty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 dirty="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 iterations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 dirty="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dirty="0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1000 iterations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 dirty="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dirty="0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Methode, um die Laufzeit von Funktionen zu messen.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Allerdings</a:t>
            </a:r>
            <a:r>
              <a:rPr lang="de-DE" dirty="0" smtClean="0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dirty="0" smtClean="0">
                <a:solidFill>
                  <a:schemeClr val="bg1"/>
                </a:solidFill>
              </a:rPr>
              <a:t>-Parameter und </a:t>
            </a:r>
            <a:r>
              <a:rPr lang="de-DE" dirty="0" err="1" smtClean="0">
                <a:solidFill>
                  <a:schemeClr val="bg1"/>
                </a:solidFill>
              </a:rPr>
              <a:t>void</a:t>
            </a:r>
            <a:r>
              <a:rPr lang="de-DE" dirty="0" smtClean="0">
                <a:solidFill>
                  <a:schemeClr val="bg1"/>
                </a:solidFill>
              </a:rPr>
              <a:t> als Rückgabewert haben.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Funktionszeiger</a:t>
            </a:r>
            <a:r>
              <a:rPr lang="en-US" dirty="0"/>
              <a:t>: Motivation (</a:t>
            </a:r>
            <a:r>
              <a:rPr lang="en-US" dirty="0" smtClean="0"/>
              <a:t>II)</a:t>
            </a:r>
            <a:endParaRPr lang="de-DE" altLang="de-DE" dirty="0" smtClean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467756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&amp; s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std::cout&lt;&lt;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s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std::cout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&lt;&lt; a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is not a valid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 dirty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dirty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dirty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>
                <a:solidFill>
                  <a:schemeClr val="bg1"/>
                </a:solidFill>
              </a:rPr>
              <a:t>function</a:t>
            </a:r>
            <a:r>
              <a:rPr lang="de-DE" dirty="0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35721" y="5088377"/>
            <a:ext cx="3595687" cy="1289757"/>
          </a:xfrm>
          <a:prstGeom prst="wedgeRoundRectCallout">
            <a:avLst>
              <a:gd name="adj1" fmla="val -74991"/>
              <a:gd name="adj2" fmla="val -24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Verwendung ist </a:t>
            </a:r>
            <a:r>
              <a:rPr lang="de-DE" b="1" dirty="0">
                <a:solidFill>
                  <a:schemeClr val="bg1"/>
                </a:solidFill>
              </a:rPr>
              <a:t>sehr leichtgewichtig</a:t>
            </a:r>
            <a:r>
              <a:rPr lang="de-DE" dirty="0">
                <a:solidFill>
                  <a:schemeClr val="bg1"/>
                </a:solidFill>
              </a:rPr>
              <a:t> und erfordert keine </a:t>
            </a:r>
            <a:r>
              <a:rPr lang="de-DE">
                <a:solidFill>
                  <a:schemeClr val="bg1"/>
                </a:solidFill>
              </a:rPr>
              <a:t>extra </a:t>
            </a:r>
            <a:r>
              <a:rPr lang="de-DE" smtClean="0">
                <a:solidFill>
                  <a:schemeClr val="bg1"/>
                </a:solidFill>
              </a:rPr>
              <a:t>Klassen oder Schnittstellen </a:t>
            </a:r>
            <a:r>
              <a:rPr lang="de-DE" dirty="0">
                <a:solidFill>
                  <a:schemeClr val="bg1"/>
                </a:solidFill>
              </a:rPr>
              <a:t>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Sogenannte </a:t>
            </a:r>
            <a:r>
              <a:rPr lang="de-DE" b="1" dirty="0">
                <a:solidFill>
                  <a:schemeClr val="bg1"/>
                </a:solidFill>
              </a:rPr>
              <a:t>Callback-Funktionen</a:t>
            </a:r>
            <a:r>
              <a:rPr lang="de-DE" dirty="0">
                <a:solidFill>
                  <a:schemeClr val="bg1"/>
                </a:solidFill>
              </a:rPr>
              <a:t> können </a:t>
            </a:r>
            <a:r>
              <a:rPr lang="de-DE" dirty="0" err="1">
                <a:solidFill>
                  <a:schemeClr val="bg1"/>
                </a:solidFill>
              </a:rPr>
              <a:t>Listener</a:t>
            </a:r>
            <a:r>
              <a:rPr lang="de-DE" dirty="0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Funktionszeiger</a:t>
            </a:r>
            <a:r>
              <a:rPr lang="de-DE" altLang="de-DE" dirty="0" smtClean="0"/>
              <a:t>: Beispiel II</a:t>
            </a:r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s &lt;&lt; </a:t>
            </a:r>
            <a:r>
              <a:rPr lang="de-DE" altLang="de-DE" sz="14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&lt;&lt; a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is not a valid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 dirty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(*fp1)(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(*fp2)(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dirty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 dirty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	fp2(500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);		</a:t>
            </a:r>
            <a:r>
              <a:rPr lang="de-DE" altLang="de-DE" sz="1400" b="0" dirty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dirty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 dirty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dirty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 dirty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Zeiger auf eine Funktion mit </a:t>
            </a:r>
            <a:r>
              <a:rPr lang="de-DE" altLang="de-DE" dirty="0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 dirty="0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dirty="0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 dirty="0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Online C</a:t>
            </a:r>
            <a:r>
              <a:rPr lang="en-US" dirty="0" smtClean="0"/>
              <a:t>++-</a:t>
            </a:r>
            <a:r>
              <a:rPr lang="en-US" dirty="0" err="1" smtClean="0"/>
              <a:t>Referenzen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accent2"/>
                </a:solidFill>
                <a:hlinkClick r:id="rId2"/>
              </a:rPr>
              <a:t>http://</a:t>
            </a:r>
            <a:r>
              <a:rPr lang="en-US" sz="2000">
                <a:solidFill>
                  <a:schemeClr val="accent2"/>
                </a:solidFill>
                <a:hlinkClick r:id="rId2"/>
              </a:rPr>
              <a:t>www.cplusplus.com</a:t>
            </a:r>
            <a:r>
              <a:rPr lang="en-US" sz="2000" smtClean="0">
                <a:solidFill>
                  <a:schemeClr val="accent2"/>
                </a:solidFill>
                <a:hlinkClick r:id="rId2"/>
              </a:rPr>
              <a:t>/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accent2"/>
                </a:solidFill>
                <a:hlinkClick r:id="rId3"/>
              </a:rPr>
              <a:t>http</a:t>
            </a:r>
            <a:r>
              <a:rPr lang="en-US" sz="2000">
                <a:solidFill>
                  <a:schemeClr val="accent2"/>
                </a:solidFill>
                <a:hlinkClick r:id="rId3"/>
              </a:rPr>
              <a:t>://</a:t>
            </a:r>
            <a:r>
              <a:rPr lang="en-US" sz="2000" smtClean="0">
                <a:solidFill>
                  <a:schemeClr val="accent2"/>
                </a:solidFill>
                <a:hlinkClick r:id="rId3"/>
              </a:rPr>
              <a:t>en.cppreference.com/w/</a:t>
            </a:r>
            <a:endParaRPr lang="en-US" sz="200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mtClean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mtClean="0"/>
              <a:t>Erläuterung von </a:t>
            </a:r>
            <a:r>
              <a:rPr lang="en-US" b="1" smtClean="0"/>
              <a:t>Best Practices </a:t>
            </a:r>
            <a:r>
              <a:rPr lang="en-US" smtClean="0"/>
              <a:t>und </a:t>
            </a:r>
            <a:r>
              <a:rPr lang="en-US" b="1"/>
              <a:t>Programmierkonzepten </a:t>
            </a:r>
            <a:r>
              <a:rPr lang="en-US" smtClean="0"/>
              <a:t>für C++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Funktionszeiger</a:t>
            </a:r>
            <a:r>
              <a:rPr lang="de-DE" altLang="de-DE" dirty="0" smtClean="0"/>
              <a:t>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Typ des </a:t>
            </a:r>
            <a:r>
              <a:rPr lang="de-DE" b="1" dirty="0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Zeigertyp</a:t>
            </a:r>
            <a:r>
              <a:rPr lang="de-DE" dirty="0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Liste der </a:t>
            </a:r>
            <a:r>
              <a:rPr lang="de-DE" b="1" dirty="0">
                <a:solidFill>
                  <a:schemeClr val="bg1"/>
                </a:solidFill>
              </a:rPr>
              <a:t>Parametertypen</a:t>
            </a:r>
            <a:r>
              <a:rPr lang="de-DE" dirty="0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Adresse der Funktion</a:t>
            </a:r>
            <a:r>
              <a:rPr lang="de-DE" dirty="0">
                <a:solidFill>
                  <a:schemeClr val="bg1"/>
                </a:solidFill>
              </a:rPr>
              <a:t> (hier durch </a:t>
            </a:r>
            <a:r>
              <a:rPr lang="de-DE" dirty="0" smtClean="0">
                <a:solidFill>
                  <a:schemeClr val="bg1"/>
                </a:solidFill>
              </a:rPr>
              <a:t>Instanziierung </a:t>
            </a:r>
            <a:r>
              <a:rPr lang="de-DE" dirty="0">
                <a:solidFill>
                  <a:schemeClr val="bg1"/>
                </a:solidFill>
              </a:rPr>
              <a:t>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Name der Variable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 dirty="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dirty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 dirty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dirty="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 dirty="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2200" dirty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Funkoren aka. Funktionsobjekte</a:t>
            </a:r>
            <a:endParaRPr lang="de-DE" altLang="de-DE" dirty="0" smtClean="0"/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1509423"/>
            <a:ext cx="5479719" cy="4653714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ConsoleLogger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ConsoleLogger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"user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:~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/$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i &lt;&lt;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dirty="0" smtClean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dirty="0" smtClean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pt-BR" altLang="de-DE" sz="1400" b="0" dirty="0">
                <a:solidFill>
                  <a:srgbClr val="000000"/>
                </a:solidFill>
                <a:latin typeface="Consolas" pitchFamily="49" charset="0"/>
              </a:rPr>
              <a:t>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3858492"/>
            <a:ext cx="3365879" cy="868363"/>
          </a:xfrm>
          <a:prstGeom prst="wedgeRoundRectCallout">
            <a:avLst>
              <a:gd name="adj1" fmla="val -78509"/>
              <a:gd name="adj2" fmla="val -3023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Syntax </a:t>
            </a:r>
            <a:r>
              <a:rPr lang="de-DE" dirty="0" smtClean="0">
                <a:solidFill>
                  <a:schemeClr val="bg1"/>
                </a:solidFill>
              </a:rPr>
              <a:t>bleibt hier identisch, </a:t>
            </a:r>
            <a:r>
              <a:rPr lang="de-DE" dirty="0">
                <a:solidFill>
                  <a:schemeClr val="bg1"/>
                </a:solidFill>
              </a:rPr>
              <a:t>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2060848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 smtClean="0">
                <a:solidFill>
                  <a:schemeClr val="bg1"/>
                </a:solidFill>
              </a:rPr>
              <a:t>operator</a:t>
            </a:r>
            <a:r>
              <a:rPr lang="de-DE" b="1" dirty="0">
                <a:solidFill>
                  <a:schemeClr val="bg1"/>
                </a:solidFill>
              </a:rPr>
              <a:t>()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erlaubt, Objekte mit </a:t>
            </a:r>
            <a:r>
              <a:rPr lang="de-DE" dirty="0" err="1" smtClean="0">
                <a:solidFill>
                  <a:schemeClr val="bg1"/>
                </a:solidFill>
              </a:rPr>
              <a:t>Funktionsyntax</a:t>
            </a:r>
            <a:r>
              <a:rPr lang="de-DE" dirty="0" smtClean="0">
                <a:solidFill>
                  <a:schemeClr val="bg1"/>
                </a:solidFill>
              </a:rPr>
              <a:t> anzusprechen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130147"/>
              <a:gd name="adj2" fmla="val -372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Methodenzeiger: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dirty="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dirty="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dirty="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public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dirty="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dirty="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dirty="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 dirty="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 dirty="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 dirty="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 dirty="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dirty="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 dirty="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dirty="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dirty="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:~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/$" 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dirty="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dirty="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dirty="0" smtClean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 dirty="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 dirty="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main(</a:t>
            </a:r>
            <a:r>
              <a:rPr lang="en-US" altLang="de-DE" sz="1400" dirty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dirty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dirty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  &amp;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dirty="0" smtClean="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dirty="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.*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fp3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dirty="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:~ /$ </a:t>
            </a:r>
            <a:r>
              <a:rPr lang="de-DE" altLang="de-DE" sz="1400" dirty="0" smtClean="0">
                <a:solidFill>
                  <a:srgbClr val="3F7F5F"/>
                </a:solidFill>
                <a:latin typeface="Consolas" pitchFamily="49" charset="0"/>
              </a:rPr>
              <a:t>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 dirty="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 dirty="0" smtClean="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 dirty="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Methodenzeiger sind </a:t>
            </a:r>
            <a:r>
              <a:rPr lang="de-DE" b="1" dirty="0" smtClean="0">
                <a:solidFill>
                  <a:schemeClr val="bg1"/>
                </a:solidFill>
              </a:rPr>
              <a:t>spezielle </a:t>
            </a:r>
            <a:r>
              <a:rPr lang="de-DE" b="1" dirty="0" err="1" smtClean="0">
                <a:solidFill>
                  <a:schemeClr val="bg1"/>
                </a:solidFill>
              </a:rPr>
              <a:t>Funktionszeiger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Beim Zeiger auf Methoden muss die </a:t>
            </a:r>
            <a:r>
              <a:rPr lang="de-DE" b="1" dirty="0">
                <a:solidFill>
                  <a:schemeClr val="bg1"/>
                </a:solidFill>
              </a:rPr>
              <a:t>Klasse </a:t>
            </a:r>
            <a:r>
              <a:rPr lang="de-DE" b="1">
                <a:solidFill>
                  <a:schemeClr val="bg1"/>
                </a:solidFill>
              </a:rPr>
              <a:t>als </a:t>
            </a:r>
            <a:r>
              <a:rPr lang="de-DE" b="1" smtClean="0">
                <a:solidFill>
                  <a:schemeClr val="bg1"/>
                </a:solidFill>
              </a:rPr>
              <a:t>"Scope" </a:t>
            </a:r>
            <a:r>
              <a:rPr lang="de-DE" dirty="0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Aufruf </a:t>
            </a:r>
            <a:r>
              <a:rPr lang="de-DE" b="1" dirty="0">
                <a:solidFill>
                  <a:schemeClr val="bg1"/>
                </a:solidFill>
              </a:rPr>
              <a:t>nur </a:t>
            </a:r>
            <a:r>
              <a:rPr lang="de-DE" dirty="0">
                <a:solidFill>
                  <a:schemeClr val="bg1"/>
                </a:solidFill>
              </a:rPr>
              <a:t>mit einer Instanz der </a:t>
            </a:r>
            <a:r>
              <a:rPr lang="de-DE" dirty="0" smtClean="0">
                <a:solidFill>
                  <a:schemeClr val="bg1"/>
                </a:solidFill>
              </a:rPr>
              <a:t>Klasse möglich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92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Methodenzeiger: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dirty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b="0" dirty="0">
                <a:solidFill>
                  <a:srgbClr val="000000"/>
                </a:solidFill>
                <a:latin typeface="Consolas" pitchFamily="49" charset="0"/>
              </a:rPr>
              <a:t>fp1)(</a:t>
            </a:r>
            <a:r>
              <a:rPr lang="de-DE" altLang="de-DE" sz="2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 dirty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2200" b="0" dirty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br>
              <a:rPr lang="de-DE" altLang="de-DE" sz="22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 dirty="0" smtClean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dirty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dirty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Typ des </a:t>
            </a:r>
            <a:r>
              <a:rPr lang="de-DE" b="1" dirty="0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Zeigertyp</a:t>
            </a:r>
            <a:r>
              <a:rPr lang="de-DE" dirty="0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Liste der </a:t>
            </a:r>
            <a:r>
              <a:rPr lang="de-DE" b="1" dirty="0">
                <a:solidFill>
                  <a:schemeClr val="bg1"/>
                </a:solidFill>
              </a:rPr>
              <a:t>Parametertypen</a:t>
            </a:r>
            <a:r>
              <a:rPr lang="de-DE" dirty="0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Adresse der </a:t>
            </a:r>
            <a:r>
              <a:rPr lang="de-DE" b="1" dirty="0" smtClean="0">
                <a:solidFill>
                  <a:schemeClr val="bg1"/>
                </a:solidFill>
              </a:rPr>
              <a:t>Methode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Name der Variable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Klasse der Methode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dirty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dirty="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dirty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dirty="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 dirty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dirty="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 dirty="0">
                <a:solidFill>
                  <a:srgbClr val="000000"/>
                </a:solidFill>
                <a:latin typeface="Consolas" pitchFamily="49" charset="0"/>
              </a:rPr>
              <a:t>.*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fp3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220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dirty="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dirty="0" smtClean="0">
                <a:solidFill>
                  <a:srgbClr val="000000"/>
                </a:solidFill>
                <a:latin typeface="Consolas" pitchFamily="49" charset="0"/>
              </a:rPr>
              <a:t>-&gt;*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fp3)(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2200" dirty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endParaRPr lang="en-US" sz="220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Aufruf über </a:t>
            </a:r>
            <a:r>
              <a:rPr lang="de-DE" b="1" dirty="0" err="1" smtClean="0">
                <a:solidFill>
                  <a:schemeClr val="bg1"/>
                </a:solidFill>
              </a:rPr>
              <a:t>Dereferenzierung</a:t>
            </a:r>
            <a:r>
              <a:rPr lang="de-DE" b="1" dirty="0" smtClean="0">
                <a:solidFill>
                  <a:schemeClr val="bg1"/>
                </a:solidFill>
              </a:rPr>
              <a:t> des Methodenzeigers</a:t>
            </a:r>
            <a:endParaRPr lang="de-D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76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dirty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 dirty="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dirty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 /* 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 smtClean="0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 dirty="0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 dirty="0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 dirty="0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	(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 dirty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 dirty="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 dirty="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 dirty="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&gt;,</a:t>
            </a:r>
            <a:r>
              <a:rPr lang="fr-FR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 dirty="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 dirty="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 dirty="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 dirty="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Funktionszeiger</a:t>
            </a:r>
            <a:r>
              <a:rPr lang="de-DE" altLang="de-DE" dirty="0" smtClean="0"/>
              <a:t> 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Zeiger auf </a:t>
            </a:r>
            <a:r>
              <a:rPr lang="de-DE" b="1" dirty="0">
                <a:solidFill>
                  <a:schemeClr val="bg1"/>
                </a:solidFill>
              </a:rPr>
              <a:t>Methoden</a:t>
            </a:r>
            <a:r>
              <a:rPr lang="de-DE" dirty="0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… entsprechend ändert sich der Aufruf.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18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Exkurs: Automatische Typableitung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smtClean="0"/>
              <a:t>C++-Typen können </a:t>
            </a:r>
            <a:r>
              <a:rPr lang="en-US" b="1" smtClean="0"/>
              <a:t>komplex</a:t>
            </a:r>
            <a:r>
              <a:rPr lang="en-US" smtClean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std::vector&lt;std::string&gt;::const_iterator x = v.begin();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 std::string&amp; (*fp)(const std::string&amp;);</a:t>
            </a:r>
          </a:p>
          <a:p>
            <a:pPr marL="692150" lvl="1" indent="-342900">
              <a:buFontTx/>
              <a:buChar char="-"/>
            </a:pP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en-US" b="1" smtClean="0"/>
              <a:t>Neues Schlüsselwort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en-US"/>
              <a:t> </a:t>
            </a:r>
            <a:r>
              <a:rPr lang="en-US" smtClean="0"/>
              <a:t>macht das Leben einfacher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auto x = v.begin();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for (auto x : v) {std::cout &lt;&lt; x &lt;&lt; std::endl;}</a:t>
            </a:r>
          </a:p>
          <a:p>
            <a:pPr marL="692150" lvl="1" indent="-342900">
              <a:buFontTx/>
              <a:buChar char="-"/>
            </a:pP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en-US" smtClean="0"/>
              <a:t>In der Klausur aus didaktischen Gründen </a:t>
            </a:r>
            <a:r>
              <a:rPr lang="en-US" b="1" smtClean="0">
                <a:solidFill>
                  <a:srgbClr val="C00000"/>
                </a:solidFill>
              </a:rPr>
              <a:t>verboten</a:t>
            </a:r>
            <a:r>
              <a:rPr lang="en-US" smtClean="0">
                <a:solidFill>
                  <a:srgbClr val="C00000"/>
                </a:solidFill>
              </a:rPr>
              <a:t> </a:t>
            </a:r>
            <a:r>
              <a:rPr lang="en-US" smtClean="0">
                <a:sym typeface="Wingdings" panose="05000000000000000000" pitchFamily="2" charset="2"/>
              </a:rPr>
              <a:t></a:t>
            </a: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3942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Exkurs: Lambdas (C++11)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Lambda-Ausdruck</a:t>
            </a:r>
            <a:r>
              <a:rPr lang="en-US" smtClean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C++11</a:t>
            </a:r>
            <a:r>
              <a:rPr lang="en-US" smtClean="0"/>
              <a:t>:</a:t>
            </a:r>
          </a:p>
          <a:p>
            <a:pPr marL="692150" lvl="1" indent="-342900">
              <a:buFontTx/>
              <a:buChar char="-"/>
            </a:pPr>
            <a:r>
              <a:rPr lang="en-US"/>
              <a:t>W</a:t>
            </a:r>
            <a:r>
              <a:rPr lang="en-US" smtClean="0"/>
              <a:t>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In Kombination mit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en-US" smtClean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Beispiel:</a:t>
            </a:r>
            <a:br>
              <a:rPr lang="en-US" smtClean="0"/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auto prefix = "Info: ";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auto print = [=] (const std::string &amp;msg) 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  {std::cout &lt;&lt; prefix &lt;&lt; msg &lt;&lt; std::endl;}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print("Hello World!"); // Output: Info: Hello World!</a:t>
            </a:r>
          </a:p>
          <a:p>
            <a:pPr marL="692150" lvl="1" indent="-342900">
              <a:buFontTx/>
              <a:buChar char="-"/>
            </a:pPr>
            <a:r>
              <a:rPr lang="en-US"/>
              <a:t>Mittels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en-US"/>
              <a:t> kann </a:t>
            </a:r>
            <a:r>
              <a:rPr lang="en-US" smtClean="0"/>
              <a:t>die Variable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en-US" smtClean="0"/>
              <a:t> aus dem Kontext von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/>
              <a:t> </a:t>
            </a:r>
            <a:r>
              <a:rPr lang="en-US" smtClean="0"/>
              <a:t>"</a:t>
            </a:r>
            <a:r>
              <a:rPr lang="en-US" b="1" smtClean="0"/>
              <a:t>eingefangen</a:t>
            </a:r>
            <a:r>
              <a:rPr lang="en-US" smtClean="0"/>
              <a:t>" werden (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en-US" smtClean="0"/>
              <a:t> "by value",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en-US" smtClean="0"/>
              <a:t> "by reference")</a:t>
            </a:r>
          </a:p>
          <a:p>
            <a:pPr marL="692150" lvl="1" indent="-342900">
              <a:buFontTx/>
              <a:buChar char="-"/>
            </a:pPr>
            <a:endParaRPr lang="en-US"/>
          </a:p>
          <a:p>
            <a:pPr marL="342900" indent="-342900">
              <a:buFontTx/>
              <a:buChar char="-"/>
            </a:pPr>
            <a:r>
              <a:rPr lang="en-US" b="1" smtClean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en-US"/>
              <a:t>Beispiel: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Arrays.asList(1,2,3).stream()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	.map(x -&gt; x*x)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	.filter(x -&gt; x &lt; 7).collect(Collectors.toString());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z.B.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://www.cprogramming.com/c++11/c++</a:t>
            </a:r>
            <a:r>
              <a:rPr lang="en-US" sz="1200" smtClean="0">
                <a:hlinkClick r:id="rId2"/>
              </a:rPr>
              <a:t>11-lambda-closures.html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en.wikipedia.org/wiki/Anonymous_function</a:t>
            </a:r>
            <a:endParaRPr lang="en-US" sz="1200" smtClean="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1631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Exkurs: Der Fluch des Most Vexing Parse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Warum</a:t>
            </a:r>
            <a:r>
              <a:rPr lang="en-US" smtClean="0"/>
              <a:t> funktioniert das Folgende nicht?</a:t>
            </a:r>
          </a:p>
          <a:p>
            <a:endParaRPr lang="en-US"/>
          </a:p>
          <a:p>
            <a:endParaRPr lang="en-US" smtClean="0"/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n-US" smtClean="0"/>
          </a:p>
          <a:p>
            <a:r>
              <a:rPr lang="en-US" b="1"/>
              <a:t>Fehlermeldung</a:t>
            </a:r>
            <a:r>
              <a:rPr lang="en-US"/>
              <a:t>:</a:t>
            </a:r>
            <a:br>
              <a:rPr lang="en-US"/>
            </a:br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In function 'int main()': 7:7: error: request for member 'floorCount' in 'b', which is of non-class type </a:t>
            </a:r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'Building</a:t>
            </a:r>
            <a:r>
              <a:rPr lang="en-US" sz="1200" smtClean="0">
                <a:latin typeface="Consolas" panose="020B0609020204030204" pitchFamily="49" charset="0"/>
                <a:cs typeface="Consolas" panose="020B0609020204030204" pitchFamily="49" charset="0"/>
              </a:rPr>
              <a:t>()'</a:t>
            </a:r>
          </a:p>
          <a:p>
            <a:r>
              <a:rPr lang="en-US" b="1" smtClean="0"/>
              <a:t>Grund</a:t>
            </a:r>
            <a:r>
              <a:rPr lang="en-US" smtClean="0"/>
              <a:t>: Der C++-Compiler interpretiert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mtClean="0"/>
              <a:t> als einen Funktionszeiger, der auf eine parameterlose,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en-US" smtClean="0"/>
              <a:t>-zurückgebende Funktion zeigt.</a:t>
            </a:r>
          </a:p>
          <a:p>
            <a:r>
              <a:rPr lang="en-US" b="1" smtClean="0"/>
              <a:t>Lösung:</a:t>
            </a:r>
            <a:r>
              <a:rPr lang="en-US" smtClean="0"/>
              <a:t> Klammern weglassen oder Initialisierungsliste (ab C++11)</a:t>
            </a: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endParaRPr lang="en-US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899339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endParaRPr 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int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b.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</a:t>
            </a:r>
            <a:r>
              <a:rPr lang="de-DE" altLang="de-DE" sz="1200" b="0">
                <a:hlinkClick r:id="rId2"/>
              </a:rPr>
              <a:t>://</a:t>
            </a:r>
            <a:r>
              <a:rPr lang="de-DE" altLang="de-DE" sz="1200" b="0" smtClean="0">
                <a:hlinkClick r:id="rId2"/>
              </a:rPr>
              <a:t>en.wikipedia.org/wiki/Most_vexing_parse</a:t>
            </a:r>
            <a:r>
              <a:rPr lang="de-DE" altLang="de-DE" sz="1200" b="0" smtClean="0"/>
              <a:t> </a:t>
            </a:r>
            <a:endParaRPr lang="de-DE" altLang="de-DE" sz="1200" b="0" dirty="0"/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b3{};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59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32772" name="Textfeld 4"/>
          <p:cNvSpPr txBox="1">
            <a:spLocks noChangeArrowheads="1"/>
          </p:cNvSpPr>
          <p:nvPr/>
        </p:nvSpPr>
        <p:spPr bwMode="auto">
          <a:xfrm>
            <a:off x="395288" y="1987550"/>
            <a:ext cx="4679950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Wieso sind Zeiger auf Funktionen nützlich? </a:t>
            </a:r>
            <a:endParaRPr lang="de-DE" altLang="de-DE" sz="1800" b="0" dirty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Gibt es auch Nachteile?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smtClean="0"/>
              <a:t>(*) </a:t>
            </a:r>
            <a:r>
              <a:rPr lang="de-DE" altLang="de-DE" sz="1800" b="0" dirty="0" smtClean="0"/>
              <a:t>Sind </a:t>
            </a:r>
            <a:r>
              <a:rPr lang="de-DE" altLang="de-DE" sz="1800" b="0" dirty="0"/>
              <a:t>Zeiger auf Funktionen in C++ genauso flexibel wie </a:t>
            </a:r>
            <a:r>
              <a:rPr lang="de-DE" altLang="de-DE" sz="1800" b="0"/>
              <a:t>richtige </a:t>
            </a:r>
            <a:r>
              <a:rPr lang="de-DE" altLang="de-DE" sz="1800" b="0" smtClean="0"/>
              <a:t>"Zeiger </a:t>
            </a:r>
            <a:r>
              <a:rPr lang="de-DE" altLang="de-DE" sz="1800" b="0"/>
              <a:t>auf </a:t>
            </a:r>
            <a:r>
              <a:rPr lang="de-DE" altLang="de-DE" sz="1800" b="0" smtClean="0"/>
              <a:t>Funktionen" </a:t>
            </a:r>
            <a:r>
              <a:rPr lang="de-DE" altLang="de-DE" sz="1800" b="0" dirty="0"/>
              <a:t>in (funktionalen) Programmiersprachen wie </a:t>
            </a:r>
            <a:r>
              <a:rPr lang="de-DE" altLang="de-DE" sz="1800" b="0" dirty="0" err="1"/>
              <a:t>Scheme</a:t>
            </a:r>
            <a:r>
              <a:rPr lang="de-DE" altLang="de-DE" sz="1800" b="0" dirty="0"/>
              <a:t>/Lisp/</a:t>
            </a:r>
            <a:r>
              <a:rPr lang="de-DE" altLang="de-DE" sz="1800" b="0" dirty="0" err="1"/>
              <a:t>Haskell</a:t>
            </a:r>
            <a:r>
              <a:rPr lang="de-DE" altLang="de-DE" sz="1800" b="0" dirty="0"/>
              <a:t>/Ruby/Python?</a:t>
            </a:r>
          </a:p>
        </p:txBody>
      </p:sp>
    </p:spTree>
    <p:extLst>
      <p:ext uri="{BB962C8B-B14F-4D97-AF65-F5344CB8AC3E}">
        <p14:creationId xmlns:p14="http://schemas.microsoft.com/office/powerpoint/2010/main" val="8680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Zeiger auf Funktionen: 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dirty="0">
                <a:ea typeface="Lucida Sans Unicode" pitchFamily="34" charset="0"/>
                <a:cs typeface="Lucida Sans Unicode" pitchFamily="34" charset="0"/>
              </a:rPr>
              <a:t>(ideal für generische </a:t>
            </a:r>
            <a:r>
              <a:rPr lang="de-DE" b="0" dirty="0" smtClean="0">
                <a:ea typeface="Lucida Sans Unicode" pitchFamily="34" charset="0"/>
                <a:cs typeface="Lucida Sans Unicode" pitchFamily="34" charset="0"/>
              </a:rPr>
              <a:t>Algorithmen).</a:t>
            </a:r>
          </a:p>
          <a:p>
            <a:pPr>
              <a:defRPr/>
            </a:pPr>
            <a:endParaRPr lang="de-DE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dirty="0" smtClean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  <a:endParaRPr lang="de-DE" b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endParaRPr lang="de-DE" b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dirty="0">
                <a:ea typeface="Lucida Sans Unicode" pitchFamily="34" charset="0"/>
                <a:cs typeface="Lucida Sans Unicode" pitchFamily="34" charset="0"/>
              </a:rPr>
              <a:t>Sobald die implementierte Funktionalität </a:t>
            </a:r>
            <a:r>
              <a:rPr lang="de-DE" dirty="0">
                <a:ea typeface="Lucida Sans Unicode" pitchFamily="34" charset="0"/>
                <a:cs typeface="Lucida Sans Unicode" pitchFamily="34" charset="0"/>
              </a:rPr>
              <a:t>komplexer</a:t>
            </a:r>
            <a:r>
              <a:rPr lang="de-DE" b="0" dirty="0">
                <a:ea typeface="Lucida Sans Unicode" pitchFamily="34" charset="0"/>
                <a:cs typeface="Lucida Sans Unicode" pitchFamily="34" charset="0"/>
              </a:rPr>
              <a:t> wird (-&gt; Zustand), sind </a:t>
            </a:r>
            <a:r>
              <a:rPr lang="de-DE" b="1" dirty="0" smtClean="0">
                <a:ea typeface="Lucida Sans Unicode" pitchFamily="34" charset="0"/>
                <a:cs typeface="Lucida Sans Unicode" pitchFamily="34" charset="0"/>
              </a:rPr>
              <a:t>Funktionsobjekte</a:t>
            </a:r>
            <a:r>
              <a:rPr lang="de-DE" dirty="0" smtClean="0"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mtClean="0">
                <a:ea typeface="Lucida Sans Unicode" pitchFamily="34" charset="0"/>
                <a:cs typeface="Lucida Sans Unicode" pitchFamily="34" charset="0"/>
              </a:rPr>
              <a:t>oder </a:t>
            </a:r>
            <a:r>
              <a:rPr lang="de-DE" b="1" smtClean="0">
                <a:ea typeface="Lucida Sans Unicode" pitchFamily="34" charset="0"/>
                <a:cs typeface="Lucida Sans Unicode" pitchFamily="34" charset="0"/>
              </a:rPr>
              <a:t>Methodenzeiger </a:t>
            </a:r>
            <a:r>
              <a:rPr lang="de-DE" dirty="0" smtClean="0">
                <a:ea typeface="Lucida Sans Unicode" pitchFamily="34" charset="0"/>
                <a:cs typeface="Lucida Sans Unicode" pitchFamily="34" charset="0"/>
              </a:rPr>
              <a:t>(je nach Kontext) </a:t>
            </a:r>
            <a:r>
              <a:rPr lang="de-DE" b="0" dirty="0" smtClean="0">
                <a:ea typeface="Lucida Sans Unicode" pitchFamily="34" charset="0"/>
                <a:cs typeface="Lucida Sans Unicode" pitchFamily="34" charset="0"/>
              </a:rPr>
              <a:t>sinnvoll.</a:t>
            </a:r>
            <a:endParaRPr lang="de-DE" b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C++-FAQ (</a:t>
            </a:r>
            <a:r>
              <a:rPr lang="en-US">
                <a:solidFill>
                  <a:schemeClr val="accent2"/>
                </a:solidFill>
                <a:hlinkClick r:id="rId2"/>
              </a:rPr>
              <a:t>https://isocpp.org/wiki/faq</a:t>
            </a:r>
            <a:r>
              <a:rPr lang="en-US" smtClean="0">
                <a:solidFill>
                  <a:schemeClr val="accent2"/>
                </a:solidFill>
                <a:hlinkClick r:id="rId2"/>
              </a:rPr>
              <a:t>/</a:t>
            </a:r>
            <a:r>
              <a:rPr lang="en-US" smtClean="0"/>
              <a:t>)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Learning C++ </a:t>
            </a:r>
            <a:r>
              <a:rPr lang="de-DE" b="1" dirty="0" err="1" smtClean="0">
                <a:solidFill>
                  <a:schemeClr val="bg1"/>
                </a:solidFill>
              </a:rPr>
              <a:t>if</a:t>
            </a:r>
            <a:r>
              <a:rPr lang="de-DE" b="1" dirty="0" smtClean="0">
                <a:solidFill>
                  <a:schemeClr val="bg1"/>
                </a:solidFill>
              </a:rPr>
              <a:t> </a:t>
            </a:r>
            <a:r>
              <a:rPr lang="de-DE" b="1" dirty="0" err="1" smtClean="0">
                <a:solidFill>
                  <a:schemeClr val="bg1"/>
                </a:solidFill>
              </a:rPr>
              <a:t>you</a:t>
            </a:r>
            <a:r>
              <a:rPr lang="de-DE" b="1" dirty="0" smtClean="0">
                <a:solidFill>
                  <a:schemeClr val="bg1"/>
                </a:solidFill>
              </a:rPr>
              <a:t> </a:t>
            </a:r>
            <a:r>
              <a:rPr lang="de-DE" b="1" dirty="0" err="1" smtClean="0">
                <a:solidFill>
                  <a:schemeClr val="bg1"/>
                </a:solidFill>
              </a:rPr>
              <a:t>already</a:t>
            </a:r>
            <a:r>
              <a:rPr lang="de-DE" b="1" dirty="0" smtClean="0">
                <a:solidFill>
                  <a:schemeClr val="bg1"/>
                </a:solidFill>
              </a:rPr>
              <a:t> </a:t>
            </a:r>
            <a:r>
              <a:rPr lang="de-DE" b="1" dirty="0" err="1" smtClean="0">
                <a:solidFill>
                  <a:schemeClr val="bg1"/>
                </a:solidFill>
              </a:rPr>
              <a:t>know</a:t>
            </a:r>
            <a:r>
              <a:rPr lang="de-DE" b="1" dirty="0" smtClean="0">
                <a:solidFill>
                  <a:schemeClr val="bg1"/>
                </a:solidFill>
              </a:rPr>
              <a:t>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 smtClean="0">
                <a:solidFill>
                  <a:schemeClr val="bg1"/>
                </a:solidFill>
              </a:rPr>
              <a:t>Const</a:t>
            </a:r>
            <a:r>
              <a:rPr lang="de-DE" b="1" dirty="0" smtClean="0">
                <a:solidFill>
                  <a:schemeClr val="bg1"/>
                </a:solidFill>
              </a:rPr>
              <a:t> Correctness,</a:t>
            </a:r>
          </a:p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smtClean="0"/>
              <a:t>Standard Template Library (STL</a:t>
            </a:r>
            <a:r>
              <a:rPr lang="de-DE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Generische STL-Algorithmen</a:t>
            </a:r>
            <a:r>
              <a:rPr lang="de-DE" altLang="de-DE" smtClean="0"/>
              <a:t>:  </a:t>
            </a:r>
            <a:r>
              <a:rPr lang="de-DE" altLang="de-DE" smtClean="0">
                <a:latin typeface="Consolas" panose="020B0609020204030204" pitchFamily="49" charset="0"/>
                <a:cs typeface="Consolas" panose="020B0609020204030204" pitchFamily="49" charset="0"/>
              </a:rPr>
              <a:t>std::copy</a:t>
            </a:r>
            <a:endParaRPr lang="de-DE" alt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 dirty="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 dirty="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 dirty="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sequence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  <a:b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An iterator to the end of the destination range where elements </a:t>
            </a:r>
            <a:r>
              <a:rPr lang="en-US" altLang="de-DE" sz="1400" b="0" dirty="0" smtClean="0">
                <a:latin typeface="Consolas" pitchFamily="49" charset="0"/>
                <a:cs typeface="Consolas" pitchFamily="49" charset="0"/>
              </a:rPr>
              <a:t>have </a:t>
            </a: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been copied.</a:t>
            </a:r>
            <a:endParaRPr lang="de-DE" altLang="de-DE" sz="1400" b="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263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STL-weite Konvention </a:t>
            </a:r>
            <a:r>
              <a:rPr lang="de-DE" dirty="0" smtClean="0">
                <a:solidFill>
                  <a:schemeClr val="bg1"/>
                </a:solidFill>
              </a:rPr>
              <a:t>zur Nutzung von </a:t>
            </a:r>
            <a:r>
              <a:rPr lang="de-DE" dirty="0" err="1" smtClean="0">
                <a:solidFill>
                  <a:schemeClr val="bg1"/>
                </a:solidFill>
              </a:rPr>
              <a:t>Iteratoren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36868" name="Textfeld 1"/>
          <p:cNvSpPr txBox="1">
            <a:spLocks noChangeArrowheads="1"/>
          </p:cNvSpPr>
          <p:nvPr/>
        </p:nvSpPr>
        <p:spPr bwMode="auto">
          <a:xfrm>
            <a:off x="683568" y="2387601"/>
            <a:ext cx="7295587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800" dirty="0">
                <a:solidFill>
                  <a:srgbClr val="644632"/>
                </a:solidFill>
                <a:latin typeface="Consolas" pitchFamily="49" charset="0"/>
              </a:rPr>
              <a:t>:		</a:t>
            </a:r>
            <a:r>
              <a:rPr lang="de-DE" altLang="de-DE" sz="1800" b="0" dirty="0" smtClean="0"/>
              <a:t>muss Operatoren ++, </a:t>
            </a:r>
            <a:r>
              <a:rPr lang="de-DE" altLang="de-DE" sz="1800" b="0" dirty="0"/>
              <a:t>*, ==, und != unterstützen</a:t>
            </a:r>
            <a:endParaRPr lang="de-DE" altLang="de-DE" sz="1800" dirty="0">
              <a:solidFill>
                <a:srgbClr val="6446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800" dirty="0">
                <a:solidFill>
                  <a:srgbClr val="644632"/>
                </a:solidFill>
                <a:latin typeface="Consolas" pitchFamily="49" charset="0"/>
              </a:rPr>
              <a:t>:	</a:t>
            </a:r>
            <a:r>
              <a:rPr lang="de-DE" altLang="de-DE" sz="1800" b="0" dirty="0" smtClean="0"/>
              <a:t>muss Operatoren ++ </a:t>
            </a:r>
            <a:r>
              <a:rPr lang="de-DE" altLang="de-DE" sz="1800" b="0" dirty="0"/>
              <a:t>und * unterstützen</a:t>
            </a:r>
            <a:r>
              <a:rPr lang="de-DE" altLang="de-DE" sz="1800" dirty="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800" dirty="0" smtClean="0">
                <a:solidFill>
                  <a:srgbClr val="644632"/>
                </a:solidFill>
                <a:latin typeface="Consolas" pitchFamily="49" charset="0"/>
              </a:rPr>
              <a:t/>
            </a:r>
            <a:br>
              <a:rPr lang="de-DE" altLang="de-DE" sz="1800" dirty="0" smtClean="0">
                <a:solidFill>
                  <a:srgbClr val="644632"/>
                </a:solidFill>
                <a:latin typeface="Consolas" pitchFamily="49" charset="0"/>
              </a:rPr>
            </a:br>
            <a:r>
              <a:rPr lang="de-DE" altLang="de-DE" sz="1800" dirty="0" smtClean="0">
                <a:solidFill>
                  <a:srgbClr val="644632"/>
                </a:solidFill>
                <a:latin typeface="Consolas" pitchFamily="49" charset="0"/>
              </a:rPr>
              <a:t/>
            </a:r>
            <a:br>
              <a:rPr lang="de-DE" altLang="de-DE" sz="1800" dirty="0" smtClean="0">
                <a:solidFill>
                  <a:srgbClr val="644632"/>
                </a:solidFill>
                <a:latin typeface="Consolas" pitchFamily="49" charset="0"/>
              </a:rPr>
            </a:br>
            <a:r>
              <a:rPr lang="de-DE" altLang="de-DE" sz="1800" b="0" dirty="0"/>
              <a:t>Wieso ist diese Forderung notwendig</a:t>
            </a:r>
            <a:r>
              <a:rPr lang="de-DE" altLang="de-DE" sz="1800" b="0" dirty="0" smtClean="0"/>
              <a:t>?</a:t>
            </a:r>
            <a:endParaRPr lang="de-DE" altLang="de-DE" sz="1800" b="0" dirty="0"/>
          </a:p>
        </p:txBody>
      </p:sp>
      <p:sp>
        <p:nvSpPr>
          <p:cNvPr id="5" name="Rechteck 10"/>
          <p:cNvSpPr>
            <a:spLocks noChangeArrowheads="1"/>
          </p:cNvSpPr>
          <p:nvPr/>
        </p:nvSpPr>
        <p:spPr bwMode="auto">
          <a:xfrm>
            <a:off x="332848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22201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Generische STL-Algorithmen</a:t>
            </a:r>
            <a:r>
              <a:rPr lang="de-DE" altLang="de-DE" smtClean="0"/>
              <a:t>:  </a:t>
            </a:r>
            <a:r>
              <a:rPr lang="de-DE" altLang="de-DE" smtClean="0">
                <a:latin typeface="Consolas" panose="020B0609020204030204" pitchFamily="49" charset="0"/>
                <a:cs typeface="Consolas" panose="020B0609020204030204" pitchFamily="49" charset="0"/>
              </a:rPr>
              <a:t>std::copy</a:t>
            </a:r>
            <a:endParaRPr lang="de-DE" alt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std::copy(numbers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+ 5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std::back_inserter(result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&gt;(std::cout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));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Erzeugt einen </a:t>
            </a: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 dirty="0">
                <a:solidFill>
                  <a:schemeClr val="bg1"/>
                </a:solidFill>
              </a:rPr>
              <a:t> aus einem </a:t>
            </a:r>
            <a:r>
              <a:rPr lang="de-DE" dirty="0" smtClean="0">
                <a:solidFill>
                  <a:schemeClr val="bg1"/>
                </a:solidFill>
              </a:rPr>
              <a:t>Behälter (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dirty="0" smtClean="0">
                <a:solidFill>
                  <a:schemeClr val="bg1"/>
                </a:solidFill>
              </a:rPr>
              <a:t>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Erzeugt einen </a:t>
            </a: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 dirty="0">
                <a:solidFill>
                  <a:schemeClr val="bg1"/>
                </a:solidFill>
              </a:rPr>
              <a:t> aus einem </a:t>
            </a:r>
            <a:r>
              <a:rPr lang="de-DE" dirty="0" smtClean="0">
                <a:solidFill>
                  <a:schemeClr val="bg1"/>
                </a:solidFill>
              </a:rPr>
              <a:t>Stream (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dirty="0" smtClean="0">
                <a:solidFill>
                  <a:schemeClr val="bg1"/>
                </a:solidFill>
              </a:rPr>
              <a:t>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STL-Behälter bieten </a:t>
            </a: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 dirty="0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Generische </a:t>
            </a:r>
            <a:r>
              <a:rPr lang="de-DE" altLang="de-DE"/>
              <a:t>STL-Algorithmen</a:t>
            </a:r>
            <a:r>
              <a:rPr lang="de-DE" altLang="de-DE" smtClean="0"/>
              <a:t>:</a:t>
            </a:r>
            <a:r>
              <a:rPr lang="de-DE" altLang="de-DE" b="0">
                <a:latin typeface="Consolas" panose="020B0609020204030204" pitchFamily="49" charset="0"/>
                <a:cs typeface="Consolas" panose="020B0609020204030204" pitchFamily="49" charset="0"/>
              </a:rPr>
              <a:t> std::remove_copy_if</a:t>
            </a:r>
            <a:endParaRPr lang="en-US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 dirty="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 dirty="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hlinkClick r:id="rId2"/>
              </a:rPr>
              <a:t>http://www.cplusplus.com/reference/algorithm/remove_copy_if/</a:t>
            </a:r>
            <a:endParaRPr lang="de-DE" altLang="de-DE" sz="1200" b="0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 smtClean="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 dirty="0" smtClean="0">
                <a:latin typeface="Consolas" pitchFamily="49" charset="0"/>
                <a:cs typeface="Consolas" pitchFamily="49" charset="0"/>
              </a:rPr>
            </a:br>
            <a:r>
              <a:rPr lang="en-US" altLang="de-DE" sz="1400" dirty="0" err="1" smtClean="0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 dirty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dirty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 dirty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dirty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 dirty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 dirty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 err="1" smtClean="0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 dirty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dirty="0" smtClean="0">
                <a:latin typeface="Consolas" pitchFamily="49" charset="0"/>
                <a:cs typeface="Consolas" pitchFamily="49" charset="0"/>
              </a:rPr>
              <a:t>Unary </a:t>
            </a: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function that accepts an element in the range as argument, and returns </a:t>
            </a:r>
            <a:endParaRPr lang="en-US" altLang="de-DE" sz="1400" b="0" dirty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dirty="0" smtClean="0">
                <a:latin typeface="Consolas" pitchFamily="49" charset="0"/>
                <a:cs typeface="Consolas" pitchFamily="49" charset="0"/>
              </a:rPr>
              <a:t>a </a:t>
            </a: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value convertible to </a:t>
            </a:r>
            <a:r>
              <a:rPr lang="en-US" altLang="de-DE" sz="1400" b="0" dirty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 dirty="0">
                <a:latin typeface="Consolas" pitchFamily="49" charset="0"/>
                <a:cs typeface="Consolas" pitchFamily="49" charset="0"/>
              </a:rPr>
              <a:t>indicates whether the </a:t>
            </a:r>
            <a:endParaRPr lang="en-US" altLang="de-DE" sz="1400" u="sng" dirty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u="sng" dirty="0" smtClean="0">
                <a:latin typeface="Consolas" pitchFamily="49" charset="0"/>
                <a:cs typeface="Consolas" pitchFamily="49" charset="0"/>
              </a:rPr>
              <a:t>element </a:t>
            </a:r>
            <a:r>
              <a:rPr lang="en-US" altLang="de-DE" sz="1400" u="sng" dirty="0">
                <a:latin typeface="Consolas" pitchFamily="49" charset="0"/>
                <a:cs typeface="Consolas" pitchFamily="49" charset="0"/>
              </a:rPr>
              <a:t>is to be removed from the copy</a:t>
            </a: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 smtClean="0">
                <a:latin typeface="Consolas" pitchFamily="49" charset="0"/>
                <a:cs typeface="Consolas" pitchFamily="49" charset="0"/>
              </a:rPr>
              <a:t>    	The </a:t>
            </a: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 smtClean="0">
                <a:latin typeface="Consolas" pitchFamily="49" charset="0"/>
                <a:cs typeface="Consolas" pitchFamily="49" charset="0"/>
              </a:rPr>
              <a:t>	This </a:t>
            </a: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dirty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dirty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Wie </a:t>
            </a:r>
            <a:r>
              <a:rPr lang="de-DE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 dirty="0" smtClean="0">
                <a:solidFill>
                  <a:schemeClr val="bg1"/>
                </a:solidFill>
              </a:rPr>
              <a:t>, aber ein Prädikat  definiert, was </a:t>
            </a:r>
            <a:r>
              <a:rPr lang="de-DE" b="1" dirty="0" smtClean="0">
                <a:solidFill>
                  <a:schemeClr val="bg1"/>
                </a:solidFill>
              </a:rPr>
              <a:t>ausgelassen</a:t>
            </a:r>
            <a:r>
              <a:rPr lang="de-DE" i="1" dirty="0" smtClean="0">
                <a:solidFill>
                  <a:schemeClr val="bg1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wird.</a:t>
            </a:r>
            <a:r>
              <a:rPr lang="de-DE" i="1" dirty="0" smtClean="0">
                <a:solidFill>
                  <a:schemeClr val="bg1"/>
                </a:solidFill>
              </a:rPr>
              <a:t> 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Generische STL-Algorithmen</a:t>
            </a:r>
            <a:r>
              <a:rPr lang="de-DE" altLang="de-DE" smtClean="0"/>
              <a:t>:  </a:t>
            </a:r>
            <a:r>
              <a:rPr lang="de-DE" altLang="de-DE" b="0" smtClean="0">
                <a:latin typeface="Consolas" panose="020B0609020204030204" pitchFamily="49" charset="0"/>
                <a:cs typeface="Consolas" panose="020B0609020204030204" pitchFamily="49" charset="0"/>
              </a:rPr>
              <a:t>std::remove_copy_if</a:t>
            </a:r>
            <a:endParaRPr lang="de-DE" altLang="de-DE" b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hlinkClick r:id="rId2"/>
              </a:rPr>
              <a:t>http://www.cplusplus.com/reference/algorithm/remove_copy_if/</a:t>
            </a:r>
            <a:endParaRPr lang="de-DE" altLang="de-DE" sz="1200" b="0" dirty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 dirty="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 dirty="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dirty="0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% 2 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== 0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dirty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endParaRPr lang="en-US" altLang="de-DE" sz="14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			 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err="1" smtClean="0">
                <a:solidFill>
                  <a:schemeClr val="bg1"/>
                </a:solidFill>
              </a:rPr>
              <a:t>Funktionszeiger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Funktion </a:t>
            </a: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 dirty="0" smtClean="0">
                <a:solidFill>
                  <a:schemeClr val="bg1"/>
                </a:solidFill>
              </a:rPr>
              <a:t> entscheidet </a:t>
            </a:r>
            <a:r>
              <a:rPr lang="de-DE" dirty="0">
                <a:solidFill>
                  <a:schemeClr val="bg1"/>
                </a:solidFill>
              </a:rPr>
              <a:t>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Generische Behälter</a:t>
            </a:r>
            <a:r>
              <a:rPr lang="de-DE" altLang="de-DE" smtClean="0"/>
              <a:t>: </a:t>
            </a:r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std::priority_queue</a:t>
            </a:r>
            <a:endParaRPr lang="de-DE" altLang="de-DE" i="1" dirty="0" smtClean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&gt;,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dirty="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endParaRPr lang="en-US" altLang="de-DE" sz="140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	 &gt;</a:t>
            </a:r>
            <a:b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 dirty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Typ vom Inhalt </a:t>
            </a:r>
            <a:r>
              <a:rPr lang="de-DE" dirty="0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Typ des </a:t>
            </a:r>
            <a:r>
              <a:rPr lang="de-DE" b="1" dirty="0">
                <a:solidFill>
                  <a:schemeClr val="bg1"/>
                </a:solidFill>
              </a:rPr>
              <a:t>darunterliegenden </a:t>
            </a:r>
            <a:r>
              <a:rPr lang="de-DE" b="1">
                <a:solidFill>
                  <a:schemeClr val="bg1"/>
                </a:solidFill>
              </a:rPr>
              <a:t>Behälters </a:t>
            </a: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Binäres Prädikat </a:t>
            </a:r>
            <a:r>
              <a:rPr lang="de-DE" dirty="0">
                <a:solidFill>
                  <a:schemeClr val="bg1"/>
                </a:solidFill>
              </a:rPr>
              <a:t>(</a:t>
            </a:r>
            <a:r>
              <a:rPr lang="de-DE" i="1" dirty="0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 dirty="0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Default Template-Parameter erlauben </a:t>
            </a:r>
            <a:r>
              <a:rPr lang="de-DE" b="1" dirty="0">
                <a:solidFill>
                  <a:schemeClr val="bg1"/>
                </a:solidFill>
              </a:rPr>
              <a:t>einfache</a:t>
            </a:r>
            <a:r>
              <a:rPr lang="de-DE" dirty="0">
                <a:solidFill>
                  <a:schemeClr val="bg1"/>
                </a:solidFill>
              </a:rPr>
              <a:t>, aber bei Bedarf </a:t>
            </a:r>
            <a:r>
              <a:rPr lang="de-DE" b="1" dirty="0">
                <a:solidFill>
                  <a:schemeClr val="bg1"/>
                </a:solidFill>
              </a:rPr>
              <a:t>konfigurierbare</a:t>
            </a:r>
            <a:r>
              <a:rPr lang="de-DE" dirty="0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Damit Compiler weiß, dass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 dirty="0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Generische Behälter</a:t>
            </a:r>
            <a:r>
              <a:rPr lang="de-DE" altLang="de-DE" smtClean="0"/>
              <a:t>: </a:t>
            </a:r>
            <a:r>
              <a:rPr lang="de-DE" altLang="de-DE" smtClean="0">
                <a:latin typeface="Consolas" panose="020B0609020204030204" pitchFamily="49" charset="0"/>
                <a:cs typeface="Consolas" panose="020B0609020204030204" pitchFamily="49" charset="0"/>
              </a:rPr>
              <a:t>std::priority_queue</a:t>
            </a:r>
            <a:endParaRPr lang="de-DE" alt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 dirty="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dirty="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 dirty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	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std::priority_queue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dirty="0" smtClean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dirty="0" smtClean="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   ascending(numbers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  <a:endParaRPr lang="de-DE" altLang="de-DE" dirty="0" smtClean="0"/>
          </a:p>
        </p:txBody>
      </p:sp>
      <p:sp>
        <p:nvSpPr>
          <p:cNvPr id="41988" name="Textfeld 4"/>
          <p:cNvSpPr txBox="1">
            <a:spLocks noChangeArrowheads="1"/>
          </p:cNvSpPr>
          <p:nvPr/>
        </p:nvSpPr>
        <p:spPr bwMode="auto">
          <a:xfrm>
            <a:off x="251520" y="1556792"/>
            <a:ext cx="7489825" cy="5244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r>
              <a:rPr lang="en-US" altLang="de-DE"/>
              <a:t>Schleifen-basierte Lösung vs. </a:t>
            </a:r>
            <a:r>
              <a:rPr lang="en-US" altLang="de-DE" smtClean="0">
                <a:solidFill>
                  <a:srgbClr val="000000"/>
                </a:solidFill>
                <a:latin typeface="Consolas" pitchFamily="49" charset="0"/>
              </a:rPr>
              <a:t>std::remove_compy_if</a:t>
            </a:r>
            <a:r>
              <a:rPr lang="en-US" altLang="de-DE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std::remove_copy_if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(	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						// first</a:t>
            </a:r>
            <a:endParaRPr lang="en-US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		 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   result.end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						// last</a:t>
            </a:r>
            <a:endParaRPr lang="en-US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r>
              <a:rPr lang="en-US" altLang="de-DE" sz="1600" b="0" dirty="0">
                <a:solidFill>
                  <a:srgbClr val="005032"/>
                </a:solidFill>
                <a:latin typeface="Consolas" pitchFamily="49" charset="0"/>
              </a:rPr>
              <a:t>			</a:t>
            </a:r>
            <a:r>
              <a:rPr lang="en-US" altLang="de-DE" sz="16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en-US" altLang="de-DE" sz="1600" b="0" smtClean="0">
                <a:solidFill>
                  <a:srgbClr val="005032"/>
                </a:solidFill>
                <a:latin typeface="Consolas" pitchFamily="49" charset="0"/>
              </a:rPr>
              <a:t>    ostream_iterator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6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en-US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	// result</a:t>
            </a:r>
            <a:endParaRPr lang="en-US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even	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en-US" altLang="de-DE" sz="1600" dirty="0" smtClean="0">
                <a:solidFill>
                  <a:srgbClr val="000000"/>
                </a:solidFill>
                <a:latin typeface="Consolas" pitchFamily="49" charset="0"/>
              </a:rPr>
              <a:t>						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// </a:t>
            </a:r>
            <a:r>
              <a:rPr lang="en-US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predicate</a:t>
            </a:r>
            <a:endParaRPr lang="en-US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latin typeface="+mj-lt"/>
                <a:cs typeface="Consolas" panose="020B0609020204030204" pitchFamily="49" charset="0"/>
              </a:rPr>
              <a:t>vs.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800" b="0" smtClean="0">
              <a:latin typeface="+mj-lt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template&lt;class T, typename InputIterator, typename OutputIterator&gt;</a:t>
            </a:r>
            <a:endParaRPr lang="de-DE" altLang="de-DE" sz="1600" b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void myCopyRemoveIf(InputIterator first, InputIterator last, OutputIterator result) {</a:t>
            </a:r>
            <a:endParaRPr lang="de-DE" altLang="de-DE" sz="14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 for (T iter = first; iter != last; ++iter)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	if (!P(*iter)) {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     (*result) = *iter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	  ++result;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dirty="0" smtClean="0"/>
              <a:t>Was </a:t>
            </a:r>
            <a:r>
              <a:rPr lang="de-DE" altLang="de-DE" sz="1800"/>
              <a:t>ist </a:t>
            </a:r>
            <a:r>
              <a:rPr lang="de-DE" altLang="de-DE" sz="1800" smtClean="0"/>
              <a:t>"schöner"? Was ist fehleranfälliger? Was ist kompakter?</a:t>
            </a:r>
            <a:endParaRPr lang="de-DE" altLang="de-DE" sz="1800" dirty="0"/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7077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dirty="0" smtClean="0"/>
              <a:t>Mächtig</a:t>
            </a:r>
            <a:r>
              <a:rPr lang="de-DE" altLang="de-DE" b="0" dirty="0" smtClean="0"/>
              <a:t>, </a:t>
            </a:r>
            <a:r>
              <a:rPr lang="de-DE" altLang="de-DE" b="1" dirty="0" smtClean="0"/>
              <a:t>effizient</a:t>
            </a:r>
            <a:r>
              <a:rPr lang="de-DE" altLang="de-DE" b="0" dirty="0" smtClean="0"/>
              <a:t>, </a:t>
            </a:r>
            <a:r>
              <a:rPr lang="de-DE" altLang="de-DE" b="1" dirty="0" smtClean="0"/>
              <a:t>ausgereift</a:t>
            </a:r>
            <a:r>
              <a:rPr lang="de-DE" altLang="de-DE" b="0" dirty="0" smtClean="0"/>
              <a:t> und </a:t>
            </a:r>
            <a:r>
              <a:rPr lang="de-DE" altLang="de-DE" b="1" dirty="0"/>
              <a:t>g</a:t>
            </a:r>
            <a:r>
              <a:rPr lang="de-DE" altLang="de-DE" b="1" dirty="0" smtClean="0"/>
              <a:t>ut dokumentiert </a:t>
            </a:r>
          </a:p>
          <a:p>
            <a:endParaRPr lang="de-DE" altLang="de-DE" b="0" dirty="0" smtClean="0"/>
          </a:p>
          <a:p>
            <a:r>
              <a:rPr lang="de-DE" altLang="de-DE" b="0" dirty="0" smtClean="0"/>
              <a:t>Anspruchsvoll zu erlernen (???) (erfordert Wissen über Templates, Funktoren, </a:t>
            </a:r>
            <a:r>
              <a:rPr lang="de-DE" altLang="de-DE" b="0" dirty="0" err="1" smtClean="0"/>
              <a:t>Iteratoren</a:t>
            </a:r>
            <a:r>
              <a:rPr lang="de-DE" altLang="de-DE" b="0" dirty="0" smtClean="0"/>
              <a:t>, </a:t>
            </a:r>
            <a:r>
              <a:rPr lang="de-DE" altLang="de-DE" b="0" dirty="0" err="1" smtClean="0"/>
              <a:t>Mixins</a:t>
            </a:r>
            <a:r>
              <a:rPr lang="de-DE" altLang="de-DE" b="0" dirty="0" smtClean="0"/>
              <a:t>, …)</a:t>
            </a:r>
          </a:p>
          <a:p>
            <a:endParaRPr lang="de-DE" altLang="de-DE" b="0" dirty="0" smtClean="0"/>
          </a:p>
          <a:p>
            <a:r>
              <a:rPr lang="de-DE" altLang="de-DE" b="1" dirty="0" err="1" smtClean="0"/>
              <a:t>Boost</a:t>
            </a:r>
            <a:r>
              <a:rPr lang="de-DE" altLang="de-DE" dirty="0" smtClean="0"/>
              <a:t> </a:t>
            </a:r>
            <a:r>
              <a:rPr lang="de-DE" altLang="de-DE" b="0" smtClean="0"/>
              <a:t>als "Brutkasten" </a:t>
            </a:r>
            <a:r>
              <a:rPr lang="de-DE" altLang="de-DE" b="0" dirty="0" smtClean="0"/>
              <a:t>für die nächsten Standards</a:t>
            </a:r>
          </a:p>
          <a:p>
            <a:endParaRPr lang="de-DE" altLang="de-DE" b="0" dirty="0" smtClean="0"/>
          </a:p>
          <a:p>
            <a:r>
              <a:rPr lang="de-DE" altLang="de-DE" b="0" dirty="0" smtClean="0"/>
              <a:t>Vielleicht sogar als </a:t>
            </a:r>
            <a:r>
              <a:rPr lang="de-DE" altLang="de-DE" b="1" dirty="0" smtClean="0"/>
              <a:t>der Vorteil</a:t>
            </a:r>
            <a:r>
              <a:rPr lang="de-DE" altLang="de-DE" dirty="0" smtClean="0"/>
              <a:t> </a:t>
            </a:r>
            <a:r>
              <a:rPr lang="de-DE" altLang="de-DE" b="0" dirty="0" smtClean="0"/>
              <a:t>von C++ zu betrachten!</a:t>
            </a: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dirty="0" smtClean="0"/>
              <a:t>Organisatorisches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9972600" y="3284984"/>
            <a:ext cx="3075777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Welches neue Problem handeln wir uns damit ein?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9631939" y="3231537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 smtClean="0">
                <a:solidFill>
                  <a:srgbClr val="005AA9"/>
                </a:solidFill>
              </a:rPr>
              <a:t>?</a:t>
            </a:r>
            <a:endParaRPr lang="de-DE" altLang="de-DE" sz="6000" b="1" dirty="0">
              <a:solidFill>
                <a:srgbClr val="005AA9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9972599" y="4238874"/>
            <a:ext cx="3075777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Eine Person existiert jetzt </a:t>
            </a:r>
            <a:r>
              <a:rPr lang="de-DE" b="1" dirty="0" smtClean="0">
                <a:solidFill>
                  <a:schemeClr val="bg1"/>
                </a:solidFill>
              </a:rPr>
              <a:t>mehrfach</a:t>
            </a:r>
            <a:r>
              <a:rPr lang="de-DE" dirty="0" smtClean="0">
                <a:solidFill>
                  <a:schemeClr val="bg1"/>
                </a:solidFill>
              </a:rPr>
              <a:t>!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feld 11"/>
          <p:cNvSpPr txBox="1">
            <a:spLocks noChangeArrowheads="1"/>
          </p:cNvSpPr>
          <p:nvPr/>
        </p:nvSpPr>
        <p:spPr bwMode="auto">
          <a:xfrm>
            <a:off x="9657048" y="4182450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>
                <a:solidFill>
                  <a:srgbClr val="005AA9"/>
                </a:solidFill>
              </a:rPr>
              <a:t>!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C++ online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/>
              <a:t>Man kann C++-Code auch online testen.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/>
              <a:t>Beispiele:</a:t>
            </a:r>
          </a:p>
          <a:p>
            <a:pPr marL="692150" lvl="1" indent="-342900"/>
            <a:r>
              <a:rPr lang="en-US" smtClean="0">
                <a:hlinkClick r:id="rId2"/>
              </a:rPr>
              <a:t>http://cpp.sh</a:t>
            </a:r>
            <a:endParaRPr lang="en-US" smtClean="0"/>
          </a:p>
          <a:p>
            <a:pPr marL="692150" lvl="1" indent="-342900"/>
            <a:r>
              <a:rPr lang="en-US" smtClean="0">
                <a:hlinkClick r:id="rId3"/>
              </a:rPr>
              <a:t>https</a:t>
            </a:r>
            <a:r>
              <a:rPr lang="en-US">
                <a:hlinkClick r:id="rId3"/>
              </a:rPr>
              <a:t>://</a:t>
            </a:r>
            <a:r>
              <a:rPr lang="en-US" smtClean="0">
                <a:hlinkClick r:id="rId3"/>
              </a:rPr>
              <a:t>www.tutorialspoint.com/compile_cpp11_online.php</a:t>
            </a:r>
            <a:r>
              <a:rPr lang="en-US" smtClean="0"/>
              <a:t> </a:t>
            </a:r>
            <a:endParaRPr lang="en-US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284" y="3068960"/>
            <a:ext cx="5769843" cy="322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Makefiles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67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Makefiles</a:t>
            </a:r>
            <a:r>
              <a:rPr lang="de-DE" altLang="de-DE" dirty="0" smtClean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784936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dirty="0" smtClean="0"/>
              <a:t>Indem wir </a:t>
            </a:r>
            <a:r>
              <a:rPr lang="de-DE" altLang="de-DE" sz="1800" b="0" dirty="0" err="1" smtClean="0"/>
              <a:t>Eclipse</a:t>
            </a:r>
            <a:r>
              <a:rPr lang="de-DE" altLang="de-DE" sz="1800" b="0" dirty="0" smtClean="0"/>
              <a:t>-Projekte verwenden, </a:t>
            </a:r>
            <a:r>
              <a:rPr lang="de-DE" altLang="de-DE" sz="1800" dirty="0" smtClean="0"/>
              <a:t>binden wir uns an diese IDE.</a:t>
            </a:r>
            <a:br>
              <a:rPr lang="de-DE" altLang="de-DE" sz="1800" dirty="0" smtClean="0"/>
            </a:br>
            <a:endParaRPr lang="de-DE" altLang="de-DE" sz="1800" dirty="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dirty="0" smtClean="0"/>
              <a:t>Tatsächlich gab es früher gar keine so mächtigen IDEs wie heute …</a:t>
            </a:r>
            <a:br>
              <a:rPr lang="de-DE" altLang="de-DE" sz="1800" b="0" dirty="0" smtClean="0"/>
            </a:br>
            <a:endParaRPr lang="de-DE" altLang="de-DE" sz="1800" b="0" dirty="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dirty="0" smtClean="0"/>
              <a:t>… aber trotzdem große C/C++-</a:t>
            </a:r>
            <a:r>
              <a:rPr lang="de-DE" altLang="de-DE" sz="1800" b="0" smtClean="0"/>
              <a:t>Projekte mit </a:t>
            </a:r>
            <a:r>
              <a:rPr lang="de-DE" altLang="de-DE" sz="1800" smtClean="0"/>
              <a:t>hunderten von Dateien/Klassen </a:t>
            </a:r>
            <a:r>
              <a:rPr lang="de-DE" altLang="de-DE" sz="1800" b="0" smtClean="0"/>
              <a:t>und </a:t>
            </a:r>
            <a:r>
              <a:rPr lang="de-DE" altLang="de-DE" sz="1800" smtClean="0"/>
              <a:t>noch mehr Abhängigkeiten</a:t>
            </a:r>
            <a:r>
              <a:rPr lang="de-DE" altLang="de-DE" sz="1800" b="0" dirty="0" smtClean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Wie soll man da den Überblick bewahren?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Mittels Regeln!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smtClean="0">
                <a:solidFill>
                  <a:srgbClr val="005AA9"/>
                </a:solidFill>
              </a:rPr>
              <a:t>?</a:t>
            </a:r>
            <a:endParaRPr lang="en-US" sz="3600" b="1" dirty="0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smtClean="0">
                <a:solidFill>
                  <a:srgbClr val="005AA9"/>
                </a:solidFill>
              </a:rPr>
              <a:t>!</a:t>
            </a:r>
            <a:endParaRPr lang="en-US" sz="3600" b="1" dirty="0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063717" y="3473676"/>
            <a:ext cx="6576227" cy="2965135"/>
            <a:chOff x="2063717" y="3473676"/>
            <a:chExt cx="6576227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dirty="0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dirty="0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 dirty="0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dirty="0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 dirty="0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  <a:endPara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 smtClean="0"/>
                <a:t>Makefile</a:t>
              </a:r>
              <a:endParaRPr lang="en-US" dirty="0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 dirty="0" smtClean="0">
                  <a:solidFill>
                    <a:schemeClr val="bg1"/>
                  </a:solidFill>
                </a:rPr>
                <a:t>Target</a:t>
              </a:r>
              <a:endParaRPr lang="de-DE" i="1" dirty="0">
                <a:solidFill>
                  <a:schemeClr val="bg1"/>
                </a:solidFill>
              </a:endParaRP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dirty="0" smtClean="0">
                  <a:solidFill>
                    <a:schemeClr val="bg1"/>
                  </a:solidFill>
                </a:rPr>
                <a:t>Abhängigkeiten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dirty="0" smtClean="0">
                  <a:solidFill>
                    <a:schemeClr val="bg1"/>
                  </a:solidFill>
                </a:rPr>
                <a:t>Befehl, um Target zu bauen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063717" y="6109787"/>
              <a:ext cx="5172108" cy="329024"/>
            </a:xfrm>
            <a:prstGeom prst="wedgeRoundRectCallout">
              <a:avLst>
                <a:gd name="adj1" fmla="val -47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dirty="0" smtClean="0">
                  <a:solidFill>
                    <a:schemeClr val="bg1"/>
                  </a:solidFill>
                </a:rPr>
                <a:t>1 Tab Einrückung zur Gruppierung von Befehlen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140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"Make is an expert system." </a:t>
            </a:r>
            <a:r>
              <a:rPr lang="en-US" smtClean="0"/>
              <a:t>[</a:t>
            </a:r>
            <a:r>
              <a:rPr lang="en-US" smtClean="0"/>
              <a:t>1</a:t>
            </a:r>
            <a:r>
              <a:rPr lang="en-US" smtClean="0"/>
              <a:t>]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b="1" smtClean="0"/>
              <a:t>Eingabe</a:t>
            </a:r>
            <a:r>
              <a:rPr lang="en-US" smtClean="0"/>
              <a:t>: Regelmenge (fix) + Zustand des Workspaces (variabel)</a:t>
            </a:r>
          </a:p>
          <a:p>
            <a:pPr marL="342900" indent="-342900">
              <a:buFontTx/>
              <a:buChar char="-"/>
            </a:pPr>
            <a:r>
              <a:rPr lang="en-US" b="1" smtClean="0"/>
              <a:t>Ausgabe</a:t>
            </a:r>
            <a:r>
              <a:rPr lang="en-US" smtClean="0"/>
              <a:t>: Notwendige Buildschritte</a:t>
            </a:r>
            <a:endParaRPr lang="en-US" smtClean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-120291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[1] Miller</a:t>
            </a:r>
            <a:r>
              <a:rPr lang="en-US" sz="1200"/>
              <a:t>, P.A. (1998), </a:t>
            </a:r>
            <a:r>
              <a:rPr lang="en-US" sz="1200" smtClean="0"/>
              <a:t>"Recursive </a:t>
            </a:r>
            <a:r>
              <a:rPr lang="en-US" sz="1200"/>
              <a:t>Make Considered Harmful</a:t>
            </a:r>
            <a:r>
              <a:rPr lang="en-US" sz="1200" smtClean="0"/>
              <a:t>," AUUGN </a:t>
            </a:r>
            <a:r>
              <a:rPr lang="en-US" sz="1200"/>
              <a:t>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prog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-o $@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main.c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main.c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parse.c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Directed Acyclic Graph</a:t>
            </a:r>
            <a:endParaRPr lang="en-US" b="1"/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Workspace</a:t>
            </a:r>
            <a:endParaRPr lang="en-US" b="1"/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Makefile (Regelmenge)</a:t>
            </a:r>
            <a:endParaRPr lang="en-US" b="1"/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Veränderung</a:t>
            </a:r>
            <a:endParaRPr lang="en-US"/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Notwendige</a:t>
            </a:r>
            <a:br>
              <a:rPr lang="en-US" smtClean="0"/>
            </a:br>
            <a:r>
              <a:rPr lang="en-US" smtClean="0"/>
              <a:t>Neuberechnung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0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Makefiles</a:t>
            </a:r>
            <a:r>
              <a:rPr lang="de-DE" altLang="de-DE" dirty="0" smtClean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++ $^ -o $@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++ -MMD -MP -c $&lt; -o $@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Erstes Target ist immer der </a:t>
            </a:r>
            <a:r>
              <a:rPr lang="de-DE" b="1" dirty="0" smtClean="0">
                <a:solidFill>
                  <a:schemeClr val="bg1"/>
                </a:solidFill>
              </a:rPr>
              <a:t>Default-Einstiegspunkt</a:t>
            </a:r>
            <a:r>
              <a:rPr lang="de-DE" dirty="0" smtClean="0">
                <a:solidFill>
                  <a:schemeClr val="bg1"/>
                </a:solidFill>
              </a:rPr>
              <a:t>. Eclipse will </a:t>
            </a:r>
            <a:r>
              <a:rPr lang="de-DE" i="1" dirty="0" smtClean="0">
                <a:solidFill>
                  <a:schemeClr val="bg1"/>
                </a:solidFill>
              </a:rPr>
              <a:t>all</a:t>
            </a:r>
            <a:r>
              <a:rPr lang="de-DE" dirty="0" smtClean="0">
                <a:solidFill>
                  <a:schemeClr val="bg1"/>
                </a:solidFill>
              </a:rPr>
              <a:t>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Erzeugt Listen aller </a:t>
            </a:r>
            <a:r>
              <a:rPr lang="de-DE" dirty="0" err="1" smtClean="0">
                <a:solidFill>
                  <a:schemeClr val="bg1"/>
                </a:solidFill>
              </a:rPr>
              <a:t>Impl</a:t>
            </a:r>
            <a:r>
              <a:rPr lang="de-DE" dirty="0" smtClean="0">
                <a:solidFill>
                  <a:schemeClr val="bg1"/>
                </a:solidFill>
              </a:rPr>
              <a:t>-Dateien und der entsprechenden </a:t>
            </a:r>
            <a:r>
              <a:rPr lang="de-DE" i="1" dirty="0" err="1" smtClean="0">
                <a:solidFill>
                  <a:schemeClr val="bg1"/>
                </a:solidFill>
              </a:rPr>
              <a:t>Object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i="1" dirty="0" smtClean="0">
                <a:solidFill>
                  <a:schemeClr val="bg1"/>
                </a:solidFill>
              </a:rPr>
              <a:t>Files.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Platzhalter</a:t>
            </a:r>
            <a:r>
              <a:rPr lang="de-DE" dirty="0" smtClean="0">
                <a:solidFill>
                  <a:schemeClr val="bg1"/>
                </a:solidFill>
              </a:rPr>
              <a:t>: $^ - Abh.; $@ - Target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</a:t>
            </a:r>
            <a:r>
              <a:rPr lang="de-DE" b="1" smtClean="0">
                <a:solidFill>
                  <a:schemeClr val="bg1"/>
                </a:solidFill>
              </a:rPr>
              <a:t>Suffixregel</a:t>
            </a:r>
            <a:r>
              <a:rPr lang="de-DE" smtClean="0">
                <a:solidFill>
                  <a:schemeClr val="bg1"/>
                </a:solidFill>
              </a:rPr>
              <a:t>"; </a:t>
            </a:r>
            <a:r>
              <a:rPr lang="de-DE" dirty="0" smtClean="0">
                <a:solidFill>
                  <a:schemeClr val="bg1"/>
                </a:solidFill>
              </a:rPr>
              <a:t>$&lt; - Input; $@ - </a:t>
            </a:r>
            <a:r>
              <a:rPr lang="de-DE" dirty="0" err="1" smtClean="0">
                <a:solidFill>
                  <a:schemeClr val="bg1"/>
                </a:solidFill>
              </a:rPr>
              <a:t>output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 smtClean="0">
                <a:solidFill>
                  <a:schemeClr val="bg1"/>
                </a:solidFill>
              </a:rPr>
              <a:t>Include</a:t>
            </a:r>
            <a:r>
              <a:rPr lang="de-DE" b="1" dirty="0" smtClean="0">
                <a:solidFill>
                  <a:schemeClr val="bg1"/>
                </a:solidFill>
              </a:rPr>
              <a:t>-Dependencies</a:t>
            </a:r>
            <a:r>
              <a:rPr lang="de-DE" dirty="0" smtClean="0">
                <a:solidFill>
                  <a:schemeClr val="bg1"/>
                </a:solidFill>
              </a:rPr>
              <a:t> (später)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Lösch-Regel</a:t>
            </a:r>
            <a:endParaRPr lang="de-D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85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Makefiles</a:t>
            </a:r>
            <a:r>
              <a:rPr lang="de-DE" dirty="0" smtClean="0"/>
              <a:t>: Ablauf</a:t>
            </a:r>
            <a:endParaRPr lang="en-US" dirty="0"/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 dirty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1. Damit ich </a:t>
            </a:r>
            <a:r>
              <a:rPr lang="de-DE" i="1" dirty="0" smtClean="0">
                <a:solidFill>
                  <a:schemeClr val="bg1"/>
                </a:solidFill>
              </a:rPr>
              <a:t>all</a:t>
            </a:r>
            <a:r>
              <a:rPr lang="de-DE" dirty="0" smtClean="0">
                <a:solidFill>
                  <a:schemeClr val="bg1"/>
                </a:solidFill>
              </a:rPr>
              <a:t> erfüllen kann, brauche ich </a:t>
            </a:r>
            <a:r>
              <a:rPr lang="de-DE" i="1" dirty="0" smtClean="0">
                <a:solidFill>
                  <a:schemeClr val="bg1"/>
                </a:solidFill>
              </a:rPr>
              <a:t>main.exe</a:t>
            </a:r>
            <a:r>
              <a:rPr lang="de-DE" dirty="0" smtClean="0">
                <a:solidFill>
                  <a:schemeClr val="bg1"/>
                </a:solidFill>
              </a:rPr>
              <a:t>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dirty="0">
                <a:solidFill>
                  <a:schemeClr val="bg1"/>
                </a:solidFill>
              </a:rPr>
              <a:t>2</a:t>
            </a:r>
            <a:r>
              <a:rPr lang="de-DE" dirty="0" smtClean="0">
                <a:solidFill>
                  <a:schemeClr val="bg1"/>
                </a:solidFill>
              </a:rPr>
              <a:t>. Falls ich kein </a:t>
            </a:r>
            <a:r>
              <a:rPr lang="de-DE" i="1" dirty="0" smtClean="0">
                <a:solidFill>
                  <a:schemeClr val="bg1"/>
                </a:solidFill>
              </a:rPr>
              <a:t>main.exe </a:t>
            </a:r>
            <a:r>
              <a:rPr lang="de-DE" dirty="0" smtClean="0">
                <a:solidFill>
                  <a:schemeClr val="bg1"/>
                </a:solidFill>
              </a:rPr>
              <a:t>habe, brauche ich alle 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    </a:t>
            </a:r>
            <a:r>
              <a:rPr lang="de-DE" i="1" dirty="0" smtClean="0">
                <a:solidFill>
                  <a:schemeClr val="bg1"/>
                </a:solidFill>
              </a:rPr>
              <a:t>.o</a:t>
            </a:r>
            <a:r>
              <a:rPr lang="de-DE" dirty="0" smtClean="0">
                <a:solidFill>
                  <a:schemeClr val="bg1"/>
                </a:solidFill>
              </a:rPr>
              <a:t>-Dateien, um </a:t>
            </a:r>
            <a:r>
              <a:rPr lang="de-DE" i="1" dirty="0" smtClean="0">
                <a:solidFill>
                  <a:schemeClr val="bg1"/>
                </a:solidFill>
              </a:rPr>
              <a:t>main.exe</a:t>
            </a:r>
            <a:r>
              <a:rPr lang="de-DE" dirty="0" smtClean="0">
                <a:solidFill>
                  <a:schemeClr val="bg1"/>
                </a:solidFill>
              </a:rPr>
              <a:t> daraus zu linken.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</a:rPr>
              <a:t>3. Falls eine der </a:t>
            </a:r>
            <a:r>
              <a:rPr lang="de-DE" i="1" dirty="0" smtClean="0">
                <a:solidFill>
                  <a:schemeClr val="bg1"/>
                </a:solidFill>
              </a:rPr>
              <a:t>.o</a:t>
            </a:r>
            <a:r>
              <a:rPr lang="de-DE" dirty="0" smtClean="0">
                <a:solidFill>
                  <a:schemeClr val="bg1"/>
                </a:solidFill>
              </a:rPr>
              <a:t>-Dateien neuer ist als </a:t>
            </a:r>
            <a:r>
              <a:rPr lang="de-DE" i="1" dirty="0" smtClean="0">
                <a:solidFill>
                  <a:schemeClr val="bg1"/>
                </a:solidFill>
              </a:rPr>
              <a:t>main.exe</a:t>
            </a:r>
            <a:r>
              <a:rPr lang="de-DE" dirty="0" smtClean="0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   muss ich </a:t>
            </a:r>
            <a:r>
              <a:rPr lang="de-DE" i="1" dirty="0" smtClean="0">
                <a:solidFill>
                  <a:schemeClr val="bg1"/>
                </a:solidFill>
              </a:rPr>
              <a:t>main.exe</a:t>
            </a:r>
            <a:r>
              <a:rPr lang="de-DE" dirty="0" smtClean="0">
                <a:solidFill>
                  <a:schemeClr val="bg1"/>
                </a:solidFill>
              </a:rPr>
              <a:t> trotzdem neu bauen.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dirty="0">
                <a:solidFill>
                  <a:schemeClr val="bg1"/>
                </a:solidFill>
              </a:rPr>
              <a:t>4</a:t>
            </a:r>
            <a:r>
              <a:rPr lang="de-DE" dirty="0" smtClean="0">
                <a:solidFill>
                  <a:schemeClr val="bg1"/>
                </a:solidFill>
              </a:rPr>
              <a:t>. Analog läuft es für die Kompilierung der 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    </a:t>
            </a:r>
            <a:r>
              <a:rPr lang="de-DE" i="1" dirty="0" smtClean="0">
                <a:solidFill>
                  <a:schemeClr val="bg1"/>
                </a:solidFill>
              </a:rPr>
              <a:t>.o</a:t>
            </a:r>
            <a:r>
              <a:rPr lang="de-DE" dirty="0">
                <a:solidFill>
                  <a:schemeClr val="bg1"/>
                </a:solidFill>
              </a:rPr>
              <a:t>-</a:t>
            </a:r>
            <a:r>
              <a:rPr lang="de-DE" dirty="0" smtClean="0">
                <a:solidFill>
                  <a:schemeClr val="bg1"/>
                </a:solidFill>
              </a:rPr>
              <a:t>Dateien.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36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Makefiles</a:t>
            </a:r>
            <a:r>
              <a:rPr lang="de-DE" altLang="de-DE" dirty="0" smtClean="0"/>
              <a:t>: </a:t>
            </a:r>
            <a:r>
              <a:rPr lang="de-DE" altLang="de-DE" dirty="0" err="1" smtClean="0"/>
              <a:t>Include</a:t>
            </a:r>
            <a:r>
              <a:rPr lang="de-DE" altLang="de-DE" dirty="0" smtClean="0"/>
              <a:t>-Dependencies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++ $^ -o $@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++ -MMD -MP -c $&lt; -o $@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 smtClean="0"/>
              <a:t>Wenn sich ein Header ändert, müssen alle abhängigen Dateien (</a:t>
            </a:r>
            <a:r>
              <a:rPr lang="de-DE" b="0" i="1" kern="0" dirty="0" smtClean="0"/>
              <a:t>#</a:t>
            </a:r>
            <a:r>
              <a:rPr lang="de-DE" b="0" i="1" kern="0" dirty="0" err="1" smtClean="0"/>
              <a:t>include</a:t>
            </a:r>
            <a:r>
              <a:rPr lang="de-DE" b="0" kern="0" dirty="0" smtClean="0"/>
              <a:t>) 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/>
              <a:t>Wo sind eigentlich die </a:t>
            </a:r>
            <a:r>
              <a:rPr lang="de-DE" kern="0" dirty="0"/>
              <a:t>Header</a:t>
            </a:r>
            <a:r>
              <a:rPr lang="de-DE" b="0" kern="0" dirty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 smtClean="0"/>
              <a:t>Dazu dienen die Flags </a:t>
            </a:r>
            <a:r>
              <a:rPr lang="de-DE" i="1" kern="0" dirty="0" smtClean="0"/>
              <a:t>-MMD</a:t>
            </a:r>
            <a:r>
              <a:rPr lang="de-DE" b="0" kern="0" dirty="0" smtClean="0"/>
              <a:t> </a:t>
            </a:r>
            <a:r>
              <a:rPr lang="de-DE" i="1" kern="0" dirty="0" smtClean="0"/>
              <a:t>-MP </a:t>
            </a:r>
            <a:r>
              <a:rPr lang="de-DE" b="0" kern="0" dirty="0" smtClean="0"/>
              <a:t>und </a:t>
            </a:r>
            <a:r>
              <a:rPr lang="de-DE" kern="0" dirty="0" smtClean="0"/>
              <a:t>-</a:t>
            </a:r>
            <a:r>
              <a:rPr lang="de-DE" i="1" kern="0" dirty="0" err="1" smtClean="0"/>
              <a:t>include</a:t>
            </a:r>
            <a:r>
              <a:rPr lang="de-DE" i="1" kern="0" dirty="0" smtClean="0"/>
              <a:t> $(</a:t>
            </a:r>
            <a:r>
              <a:rPr lang="de-DE" i="1" kern="0" dirty="0" err="1" smtClean="0"/>
              <a:t>deps</a:t>
            </a:r>
            <a:r>
              <a:rPr lang="de-DE" i="1" kern="0" dirty="0" smtClean="0"/>
              <a:t>)</a:t>
            </a:r>
            <a:r>
              <a:rPr lang="de-DE" b="0" i="1" kern="0" dirty="0" smtClean="0"/>
              <a:t>.</a:t>
            </a:r>
            <a:endParaRPr lang="en-US" b="0" kern="0" dirty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/>
              <a:t>Building.d</a:t>
            </a:r>
            <a:endParaRPr lang="en-US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z.B.</a:t>
            </a:r>
            <a:endParaRPr lang="en-US" b="1" dirty="0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dirty="0" err="1" smtClean="0"/>
              <a:t>Building.o</a:t>
            </a:r>
            <a:r>
              <a:rPr lang="de-DE" sz="1400" dirty="0" smtClean="0"/>
              <a:t>: Building.cpp Floor.hpp Person.hpp #...</a:t>
            </a:r>
            <a:br>
              <a:rPr lang="de-DE" sz="1400" dirty="0" smtClean="0"/>
            </a:br>
            <a:r>
              <a:rPr lang="de-DE" sz="1400" dirty="0" smtClean="0"/>
              <a:t>    # </a:t>
            </a:r>
            <a:r>
              <a:rPr lang="de-DE" sz="1400" dirty="0" err="1" smtClean="0"/>
              <a:t>nop</a:t>
            </a:r>
            <a:r>
              <a:rPr lang="de-DE" sz="1400" dirty="0" smtClean="0"/>
              <a:t/>
            </a:r>
            <a:br>
              <a:rPr lang="de-DE" sz="1400" dirty="0" smtClean="0"/>
            </a:br>
            <a:endParaRPr lang="de-DE" sz="1400" dirty="0" smtClean="0"/>
          </a:p>
          <a:p>
            <a:pPr algn="l"/>
            <a:r>
              <a:rPr lang="de-DE" sz="1400" dirty="0" smtClean="0"/>
              <a:t>Floor.hpp:</a:t>
            </a:r>
          </a:p>
          <a:p>
            <a:pPr algn="l"/>
            <a:r>
              <a:rPr lang="de-DE" sz="1400" dirty="0"/>
              <a:t> </a:t>
            </a:r>
            <a:r>
              <a:rPr lang="de-DE" sz="1400" dirty="0" smtClean="0"/>
              <a:t>   # </a:t>
            </a:r>
            <a:r>
              <a:rPr lang="de-DE" sz="1400" dirty="0" err="1" smtClean="0"/>
              <a:t>nop</a:t>
            </a:r>
            <a:endParaRPr lang="de-DE" sz="1400" dirty="0" smtClean="0"/>
          </a:p>
          <a:p>
            <a:pPr algn="l"/>
            <a:endParaRPr lang="de-DE" sz="1400" dirty="0"/>
          </a:p>
          <a:p>
            <a:pPr algn="l"/>
            <a:r>
              <a:rPr lang="de-DE" sz="1400" dirty="0" smtClean="0"/>
              <a:t>Person.hpp</a:t>
            </a:r>
            <a:br>
              <a:rPr lang="de-DE" sz="1400" dirty="0" smtClean="0"/>
            </a:br>
            <a:r>
              <a:rPr lang="de-DE" sz="1400" dirty="0" smtClean="0"/>
              <a:t>    # </a:t>
            </a:r>
            <a:r>
              <a:rPr lang="de-DE" sz="1400" dirty="0" err="1" smtClean="0"/>
              <a:t>nop</a:t>
            </a:r>
            <a:endParaRPr lang="en-US" sz="1400" dirty="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5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Makefiles: .PHONY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Ziel</a:t>
            </a:r>
            <a:r>
              <a:rPr lang="en-US" smtClean="0"/>
              <a:t> = </a:t>
            </a:r>
            <a:r>
              <a:rPr lang="en-US" b="1" smtClean="0"/>
              <a:t>Dateinamen(smuster)</a:t>
            </a:r>
            <a:r>
              <a:rPr lang="en-US" smtClean="0"/>
              <a:t> (bspw. main.exe)</a:t>
            </a:r>
          </a:p>
          <a:p>
            <a:pPr lvl="1"/>
            <a:r>
              <a:rPr lang="en-US" smtClean="0"/>
              <a:t>In unserem Beispiel: verletzt durch Ziele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en-US" smtClean="0"/>
              <a:t> und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en-US" smtClean="0"/>
              <a:t> </a:t>
            </a:r>
          </a:p>
          <a:p>
            <a:pPr lvl="1"/>
            <a:r>
              <a:rPr lang="en-US" smtClean="0"/>
              <a:t>Kein Problem, solange es keine Datei mit namen </a:t>
            </a:r>
            <a:r>
              <a:rPr lang="en-US" i="1" smtClean="0"/>
              <a:t>all</a:t>
            </a:r>
            <a:r>
              <a:rPr lang="en-US" smtClean="0"/>
              <a:t> oder </a:t>
            </a:r>
            <a:r>
              <a:rPr lang="en-US" i="1" smtClean="0"/>
              <a:t>clean</a:t>
            </a:r>
            <a:r>
              <a:rPr lang="en-US" smtClean="0"/>
              <a:t> gibt – andernfalls würde keines der Recipes ausgeführt werden, da zumindest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en-US" smtClean="0"/>
              <a:t> keine Vorbedingungen haben</a:t>
            </a:r>
          </a:p>
          <a:p>
            <a:r>
              <a:rPr lang="en-US" b="1" smtClean="0"/>
              <a:t>Lösung</a:t>
            </a:r>
            <a:r>
              <a:rPr lang="en-US" smtClean="0"/>
              <a:t>: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en-US" smtClean="0"/>
              <a:t>-Deklaration</a:t>
            </a:r>
            <a:endParaRPr lang="en-US"/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www.gnu.org/software/make/manual/html_node/Phony-Targets.html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PHONY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94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Makefiles: Fazit</a:t>
            </a:r>
            <a:endParaRPr lang="de-DE" altLang="de-DE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dirty="0" err="1" smtClean="0"/>
              <a:t>Buildtools</a:t>
            </a:r>
            <a:r>
              <a:rPr lang="de-DE" altLang="de-DE" b="0" dirty="0" smtClean="0"/>
              <a:t> sind ab einer bestimmten Projektgröße </a:t>
            </a:r>
            <a:r>
              <a:rPr lang="de-DE" altLang="de-DE" b="1" dirty="0" smtClean="0"/>
              <a:t>unabdingbar</a:t>
            </a:r>
            <a:r>
              <a:rPr lang="de-DE" altLang="de-DE" b="0" dirty="0" smtClean="0"/>
              <a:t>.</a:t>
            </a:r>
            <a:r>
              <a:rPr lang="de-DE" altLang="de-DE" dirty="0" smtClean="0">
                <a:sym typeface="Wingdings" panose="05000000000000000000" pitchFamily="2" charset="2"/>
              </a:rPr>
              <a:t/>
            </a:r>
            <a:br>
              <a:rPr lang="de-DE" altLang="de-DE" dirty="0" smtClean="0">
                <a:sym typeface="Wingdings" panose="05000000000000000000" pitchFamily="2" charset="2"/>
              </a:rPr>
            </a:br>
            <a:endParaRPr lang="de-DE" altLang="de-DE" dirty="0" smtClean="0"/>
          </a:p>
          <a:p>
            <a:r>
              <a:rPr lang="de-DE" altLang="de-DE" b="0" dirty="0" err="1" smtClean="0"/>
              <a:t>Makefiles</a:t>
            </a:r>
            <a:r>
              <a:rPr lang="de-DE" altLang="de-DE" b="0" dirty="0" smtClean="0"/>
              <a:t> erlauben </a:t>
            </a:r>
            <a:r>
              <a:rPr lang="de-DE" altLang="de-DE" b="1" dirty="0" smtClean="0"/>
              <a:t>inkrementelles Bauen von Projekten</a:t>
            </a:r>
            <a:r>
              <a:rPr lang="de-DE" altLang="de-DE" dirty="0" smtClean="0"/>
              <a:t>…</a:t>
            </a:r>
            <a:br>
              <a:rPr lang="de-DE" altLang="de-DE" dirty="0" smtClean="0"/>
            </a:br>
            <a:endParaRPr lang="de-DE" altLang="de-DE" dirty="0" smtClean="0"/>
          </a:p>
          <a:p>
            <a:r>
              <a:rPr lang="de-DE" altLang="de-DE" dirty="0"/>
              <a:t> </a:t>
            </a:r>
            <a:r>
              <a:rPr lang="de-DE" altLang="de-DE" dirty="0" smtClean="0"/>
              <a:t>   </a:t>
            </a:r>
            <a:r>
              <a:rPr lang="de-DE" altLang="de-DE" b="0" dirty="0" smtClean="0"/>
              <a:t>… müssen aber gepflegt werden und sind </a:t>
            </a:r>
            <a:r>
              <a:rPr lang="de-DE" altLang="de-DE" b="1" dirty="0" smtClean="0"/>
              <a:t>nicht-trivial zu erlernen</a:t>
            </a:r>
            <a:r>
              <a:rPr lang="de-DE" altLang="de-DE" b="0" dirty="0" smtClean="0"/>
              <a:t>.</a:t>
            </a:r>
            <a:r>
              <a:rPr lang="de-DE" altLang="de-DE" dirty="0" smtClean="0"/>
              <a:t/>
            </a:r>
            <a:br>
              <a:rPr lang="de-DE" altLang="de-DE" dirty="0" smtClean="0"/>
            </a:br>
            <a:endParaRPr lang="de-DE" altLang="de-DE" dirty="0" smtClean="0"/>
          </a:p>
          <a:p>
            <a:r>
              <a:rPr lang="de-DE" altLang="de-DE" b="1" dirty="0" smtClean="0"/>
              <a:t>Alternativen: </a:t>
            </a:r>
            <a:r>
              <a:rPr lang="de-DE" altLang="de-DE" dirty="0" err="1" smtClean="0"/>
              <a:t>Makefile</a:t>
            </a:r>
            <a:r>
              <a:rPr lang="de-DE" altLang="de-DE" dirty="0" smtClean="0"/>
              <a:t>-Generatoren und andere </a:t>
            </a:r>
            <a:r>
              <a:rPr lang="de-DE" altLang="de-DE" dirty="0" err="1" smtClean="0"/>
              <a:t>Buildtools</a:t>
            </a:r>
            <a:r>
              <a:rPr lang="de-DE" altLang="de-DE" dirty="0" smtClean="0"/>
              <a:t/>
            </a:r>
            <a:br>
              <a:rPr lang="de-DE" altLang="de-DE" dirty="0" smtClean="0"/>
            </a:br>
            <a:endParaRPr lang="de-DE" altLang="de-DE" dirty="0" smtClean="0"/>
          </a:p>
          <a:p>
            <a:pPr lvl="1"/>
            <a:r>
              <a:rPr lang="de-DE" altLang="de-DE" i="1" dirty="0" err="1" smtClean="0"/>
              <a:t>cmake</a:t>
            </a:r>
            <a:r>
              <a:rPr lang="de-DE" altLang="de-DE" dirty="0" smtClean="0"/>
              <a:t>, </a:t>
            </a:r>
            <a:r>
              <a:rPr lang="de-DE" altLang="de-DE" i="1" dirty="0" err="1"/>
              <a:t>qmake</a:t>
            </a:r>
            <a:r>
              <a:rPr lang="de-DE" altLang="de-DE" dirty="0" smtClean="0"/>
              <a:t>: Generatoren für </a:t>
            </a:r>
            <a:r>
              <a:rPr lang="de-DE" altLang="de-DE" dirty="0" err="1" smtClean="0"/>
              <a:t>Makefiles</a:t>
            </a:r>
            <a:r>
              <a:rPr lang="de-DE" altLang="de-DE" dirty="0" smtClean="0"/>
              <a:t> (</a:t>
            </a:r>
            <a:r>
              <a:rPr lang="de-DE" altLang="de-DE" dirty="0" err="1" smtClean="0"/>
              <a:t>letzerer</a:t>
            </a:r>
            <a:r>
              <a:rPr lang="de-DE" altLang="de-DE" dirty="0" smtClean="0"/>
              <a:t> von </a:t>
            </a:r>
            <a:r>
              <a:rPr lang="de-DE" altLang="de-DE" dirty="0" err="1" smtClean="0"/>
              <a:t>Qt</a:t>
            </a:r>
            <a:r>
              <a:rPr lang="de-DE" altLang="de-DE" dirty="0" smtClean="0"/>
              <a:t>)</a:t>
            </a:r>
            <a:br>
              <a:rPr lang="de-DE" altLang="de-DE" dirty="0" smtClean="0"/>
            </a:br>
            <a:endParaRPr lang="de-DE" altLang="de-DE" dirty="0" smtClean="0"/>
          </a:p>
          <a:p>
            <a:pPr lvl="1"/>
            <a:r>
              <a:rPr lang="de-DE" altLang="de-DE" i="1" dirty="0" err="1"/>
              <a:t>Ant</a:t>
            </a:r>
            <a:r>
              <a:rPr lang="de-DE" altLang="de-DE" dirty="0" smtClean="0"/>
              <a:t>, </a:t>
            </a:r>
            <a:r>
              <a:rPr lang="de-DE" altLang="de-DE" i="1" dirty="0" err="1"/>
              <a:t>Maven</a:t>
            </a:r>
            <a:r>
              <a:rPr lang="de-DE" altLang="de-DE" dirty="0" smtClean="0"/>
              <a:t>, </a:t>
            </a:r>
            <a:r>
              <a:rPr lang="de-DE" altLang="de-DE" i="1" dirty="0"/>
              <a:t>Ivy</a:t>
            </a:r>
            <a:r>
              <a:rPr lang="de-DE" altLang="de-DE" dirty="0" smtClean="0"/>
              <a:t>, </a:t>
            </a:r>
            <a:r>
              <a:rPr lang="de-DE" altLang="de-DE" i="1" dirty="0" err="1"/>
              <a:t>Gradle</a:t>
            </a:r>
            <a:r>
              <a:rPr lang="de-DE" altLang="de-DE" dirty="0" smtClean="0"/>
              <a:t>: … eher für Java gedacht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2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Abschluss</a:t>
            </a:r>
            <a:r>
              <a:rPr lang="en-US" dirty="0" smtClean="0"/>
              <a:t> des C++-</a:t>
            </a:r>
            <a:r>
              <a:rPr lang="en-US" dirty="0" err="1" smtClean="0"/>
              <a:t>Teils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69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Java vs. C++: Stärken und </a:t>
            </a:r>
            <a:r>
              <a:rPr lang="de-DE"/>
              <a:t>Schwächen</a:t>
            </a:r>
            <a:r>
              <a:rPr lang="de-DE" smtClean="0"/>
              <a:t>?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mtClean="0"/>
              <a:t>Plattformunabhängigkeit?</a:t>
            </a:r>
          </a:p>
          <a:p>
            <a:pPr lvl="1"/>
            <a:r>
              <a:rPr lang="en-US" b="1" smtClean="0"/>
              <a:t>Java</a:t>
            </a:r>
            <a:r>
              <a:rPr lang="en-US" smtClean="0"/>
              <a:t>: "Binary" kann "überall" verwendet werden ("Write once, run anywhere"). Achtung bei Pfad-/Dateinamen</a:t>
            </a:r>
          </a:p>
          <a:p>
            <a:pPr lvl="1"/>
            <a:r>
              <a:rPr lang="en-US" b="1" smtClean="0"/>
              <a:t>C++</a:t>
            </a:r>
            <a:r>
              <a:rPr lang="en-US" smtClean="0"/>
              <a:t>: Muss neu kompiliert werden, Standardbibliothek/STL/Boost stellen sicher, dass nur minimale Plattformabhängigkeiten bestehen ("Write once, compile anywhere")</a:t>
            </a:r>
          </a:p>
          <a:p>
            <a:r>
              <a:rPr lang="en-US" smtClean="0"/>
              <a:t>Geschwindigkeit?</a:t>
            </a:r>
          </a:p>
          <a:p>
            <a:pPr lvl="1"/>
            <a:r>
              <a:rPr lang="en-US" smtClean="0"/>
              <a:t>(Ausführungsgeschwindigkeit vs. Entwicklungsgeschwindigkeit (inkl. Testen/Debugging)?)</a:t>
            </a:r>
          </a:p>
          <a:p>
            <a:pPr lvl="1"/>
            <a:r>
              <a:rPr lang="en-US" b="1" smtClean="0"/>
              <a:t>Java</a:t>
            </a:r>
            <a:r>
              <a:rPr lang="en-US" smtClean="0"/>
              <a:t>: (sozusagen) interpretiert, aber mit Just-in-Time Compilation</a:t>
            </a:r>
          </a:p>
          <a:p>
            <a:pPr lvl="1"/>
            <a:r>
              <a:rPr lang="en-US" b="1" smtClean="0"/>
              <a:t>C++</a:t>
            </a:r>
            <a:r>
              <a:rPr lang="en-US" smtClean="0"/>
              <a:t>: deutlich größerer Sprachumfang, schwieriger zu meistern</a:t>
            </a:r>
          </a:p>
          <a:p>
            <a:pPr lvl="1"/>
            <a:r>
              <a:rPr lang="en-US"/>
              <a:t>Spannendes </a:t>
            </a:r>
            <a:r>
              <a:rPr lang="en-US" smtClean="0"/>
              <a:t>Paper von Google: </a:t>
            </a:r>
            <a:r>
              <a:rPr lang="en-US">
                <a:hlinkClick r:id="rId3"/>
              </a:rPr>
              <a:t>https</a:t>
            </a:r>
            <a:r>
              <a:rPr lang="en-US">
                <a:hlinkClick r:id="rId3"/>
              </a:rPr>
              <a:t>://</a:t>
            </a:r>
            <a:r>
              <a:rPr lang="en-US" smtClean="0">
                <a:hlinkClick r:id="rId3"/>
              </a:rPr>
              <a:t>research.google.com/pubs/pub37122.html</a:t>
            </a:r>
            <a:r>
              <a:rPr lang="en-US" smtClean="0"/>
              <a:t> </a:t>
            </a:r>
            <a:endParaRPr lang="en-US"/>
          </a:p>
          <a:p>
            <a:r>
              <a:rPr lang="en-US" smtClean="0"/>
              <a:t>Sicherheit?</a:t>
            </a:r>
          </a:p>
          <a:p>
            <a:pPr lvl="1"/>
            <a:r>
              <a:rPr lang="en-US" b="1" smtClean="0"/>
              <a:t>Java</a:t>
            </a:r>
            <a:r>
              <a:rPr lang="en-US" smtClean="0"/>
              <a:t>: Angriffe über Schwächen in der JVM möglich</a:t>
            </a:r>
          </a:p>
          <a:p>
            <a:pPr lvl="1"/>
            <a:r>
              <a:rPr lang="en-US" b="1" smtClean="0"/>
              <a:t>C++</a:t>
            </a:r>
            <a:r>
              <a:rPr lang="en-US" smtClean="0"/>
              <a:t>: Zahlreiche Angriffe über Speicherüberläufe (Stichwort: Nullterminierung)</a:t>
            </a:r>
          </a:p>
        </p:txBody>
      </p:sp>
    </p:spTree>
    <p:extLst>
      <p:ext uri="{BB962C8B-B14F-4D97-AF65-F5344CB8AC3E}">
        <p14:creationId xmlns:p14="http://schemas.microsoft.com/office/powerpoint/2010/main" val="29131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63688" y="3212976"/>
            <a:ext cx="6877050" cy="838200"/>
          </a:xfrm>
        </p:spPr>
        <p:txBody>
          <a:bodyPr/>
          <a:lstStyle/>
          <a:p>
            <a:r>
              <a:rPr lang="en-US" sz="7200" dirty="0" err="1" smtClean="0"/>
              <a:t>Fragen</a:t>
            </a:r>
            <a:r>
              <a:rPr lang="en-US" sz="7200" dirty="0" smtClean="0"/>
              <a:t>?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01060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 down!</a:t>
            </a:r>
            <a:endParaRPr lang="en-US" dirty="0"/>
          </a:p>
        </p:txBody>
      </p:sp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dirty="0" err="1" smtClean="0">
                <a:solidFill>
                  <a:schemeClr val="bg1"/>
                </a:solidFill>
              </a:rPr>
              <a:t>Nützliche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Kommentare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err="1" smtClean="0">
                <a:solidFill>
                  <a:schemeClr val="bg1"/>
                </a:solidFill>
              </a:rPr>
              <a:t>finden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sich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err="1" smtClean="0">
                <a:solidFill>
                  <a:schemeClr val="bg1"/>
                </a:solidFill>
              </a:rPr>
              <a:t>auch</a:t>
            </a:r>
            <a:r>
              <a:rPr lang="en-US" dirty="0" smtClean="0">
                <a:solidFill>
                  <a:schemeClr val="bg1"/>
                </a:solidFill>
              </a:rPr>
              <a:t> in den PowerPoint-</a:t>
            </a:r>
            <a:r>
              <a:rPr lang="en-US" dirty="0" err="1" smtClean="0">
                <a:solidFill>
                  <a:schemeClr val="bg1"/>
                </a:solidFill>
              </a:rPr>
              <a:t>Notizen</a:t>
            </a:r>
            <a:r>
              <a:rPr lang="en-US" dirty="0" smtClean="0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4952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 dirty="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de-DE" dirty="0" err="1" smtClean="0"/>
              <a:t>Programmierpraktikum</a:t>
            </a:r>
            <a:r>
              <a:rPr lang="en-US" altLang="de-DE" dirty="0" smtClean="0"/>
              <a:t> C und C++</a:t>
            </a:r>
            <a:endParaRPr lang="en-US" altLang="de-DE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dirty="0" smtClean="0"/>
              <a:t>C für </a:t>
            </a:r>
            <a:r>
              <a:rPr lang="de-DE" altLang="de-DE" dirty="0" err="1" smtClean="0"/>
              <a:t>Microcontroller</a:t>
            </a:r>
            <a:r>
              <a:rPr lang="de-DE" altLang="de-DE" dirty="0" smtClean="0"/>
              <a:t> – Einführung</a:t>
            </a:r>
            <a:endParaRPr lang="de-DE" alt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276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Lizenz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8665593" cy="4968875"/>
          </a:xfrm>
        </p:spPr>
        <p:txBody>
          <a:bodyPr/>
          <a:lstStyle/>
          <a:p>
            <a:r>
              <a:rPr lang="en-US"/>
              <a:t>Dieser Foliensatz ist lizenziert unter </a:t>
            </a:r>
            <a:endParaRPr lang="en-US" smtClean="0"/>
          </a:p>
          <a:p>
            <a:endParaRPr lang="en-US" smtClean="0"/>
          </a:p>
          <a:p>
            <a:pPr marL="342900" indent="-342900">
              <a:buFontTx/>
              <a:buChar char="-"/>
            </a:pPr>
            <a:r>
              <a:rPr lang="en-US" smtClean="0"/>
              <a:t>Creative </a:t>
            </a:r>
            <a:r>
              <a:rPr lang="en-US"/>
              <a:t>Commons </a:t>
            </a:r>
            <a:r>
              <a:rPr lang="en-US" smtClean="0"/>
              <a:t>"Attribution-NonCommercial </a:t>
            </a:r>
            <a:r>
              <a:rPr lang="en-US"/>
              <a:t>4.0 </a:t>
            </a:r>
            <a:r>
              <a:rPr lang="en-US" smtClean="0"/>
              <a:t>International"</a:t>
            </a:r>
          </a:p>
          <a:p>
            <a:pPr marL="342900" indent="-342900">
              <a:buFontTx/>
              <a:buChar char="-"/>
            </a:pPr>
            <a:endParaRPr lang="en-US" smtClean="0"/>
          </a:p>
          <a:p>
            <a:pPr marL="342900" indent="-342900">
              <a:buFontTx/>
              <a:buChar char="-"/>
            </a:pPr>
            <a:r>
              <a:rPr lang="en-US" smtClean="0"/>
              <a:t>siehe </a:t>
            </a:r>
            <a:r>
              <a:rPr lang="en-US">
                <a:hlinkClick r:id="rId2"/>
              </a:rPr>
              <a:t>https://</a:t>
            </a:r>
            <a:r>
              <a:rPr lang="en-US" smtClean="0">
                <a:hlinkClick r:id="rId2"/>
              </a:rPr>
              <a:t>creativecommons.org/licenses/by-nc/4.0/legalcode</a:t>
            </a:r>
            <a:r>
              <a:rPr lang="en-US" smtClean="0"/>
              <a:t> </a:t>
            </a:r>
            <a:endParaRPr lang="en-US"/>
          </a:p>
        </p:txBody>
      </p:sp>
      <p:pic>
        <p:nvPicPr>
          <p:cNvPr id="3" name="Picture 2" descr="http://mirrors.creativecommons.org/presskit/buttons/88x31/png/by-n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650" y="5085184"/>
            <a:ext cx="3498768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Bildnachweis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200"/>
              <a:t>Titelbild </a:t>
            </a:r>
            <a:r>
              <a:rPr lang="en-US" sz="1200" smtClean="0"/>
              <a:t>"Organisatorisches" </a:t>
            </a:r>
            <a:r>
              <a:rPr lang="en-US" sz="1200"/>
              <a:t>(Papierstapel): Jonathan Joseph Bondhus (Wiki Commons, </a:t>
            </a:r>
            <a:r>
              <a:rPr lang="en-US" sz="1200">
                <a:hlinkClick r:id="rId2"/>
              </a:rPr>
              <a:t>https://commons.wikimedia.org/wiki/Paper#/</a:t>
            </a:r>
            <a:r>
              <a:rPr lang="en-US" sz="1200" smtClean="0">
                <a:hlinkClick r:id="rId2"/>
              </a:rPr>
              <a:t>media/File:Stack_of_Copy_Paper.jpg</a:t>
            </a:r>
            <a:r>
              <a:rPr lang="en-US" sz="1200"/>
              <a:t>, CC BY-SA </a:t>
            </a:r>
            <a:r>
              <a:rPr lang="en-US" sz="1200" smtClean="0"/>
              <a:t>3.0)</a:t>
            </a:r>
          </a:p>
          <a:p>
            <a:endParaRPr lang="en-US" sz="1200"/>
          </a:p>
          <a:p>
            <a:r>
              <a:rPr lang="en-US" sz="1200"/>
              <a:t>Lächelndes Fragezeichen: katieyunholmes: smiley face clip art </a:t>
            </a:r>
            <a:r>
              <a:rPr lang="en-US" sz="1200" smtClean="0"/>
              <a:t>animated (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cliparts.co/clipart/2613703</a:t>
            </a:r>
            <a:r>
              <a:rPr lang="en-US" sz="1200" smtClean="0"/>
              <a:t>, "attribution")</a:t>
            </a:r>
            <a:endParaRPr lang="en-US" sz="1200"/>
          </a:p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 dirty="0">
              <a:solidFill>
                <a:srgbClr val="FFFFFF"/>
              </a:solidFill>
            </a:endParaRPr>
          </a:p>
        </p:txBody>
      </p:sp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2889250"/>
            <a:ext cx="3616325" cy="296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de-DE" dirty="0" err="1" smtClean="0"/>
              <a:t>Programmierpraktikum</a:t>
            </a:r>
            <a:r>
              <a:rPr lang="en-US" altLang="de-DE" dirty="0" smtClean="0"/>
              <a:t> C und C++</a:t>
            </a:r>
            <a:endParaRPr lang="en-US" altLang="de-DE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dirty="0" smtClean="0"/>
              <a:t>C für </a:t>
            </a:r>
            <a:r>
              <a:rPr lang="de-DE" altLang="de-DE" dirty="0" err="1" smtClean="0"/>
              <a:t>Microcontroller</a:t>
            </a:r>
            <a:r>
              <a:rPr lang="de-DE" altLang="de-DE" dirty="0" smtClean="0"/>
              <a:t> – Einführung</a:t>
            </a:r>
            <a:endParaRPr lang="de-DE" altLang="de-DE" dirty="0"/>
          </a:p>
        </p:txBody>
      </p:sp>
      <p:sp>
        <p:nvSpPr>
          <p:cNvPr id="2" name="Rechteck 1"/>
          <p:cNvSpPr/>
          <p:nvPr/>
        </p:nvSpPr>
        <p:spPr bwMode="auto">
          <a:xfrm>
            <a:off x="3203848" y="2060848"/>
            <a:ext cx="5400600" cy="4104456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Dieser Abschnitt bezieht sich auf die alte Plattform des C/C++-Praktikums, die bis 2016 genutzt wurde.</a:t>
            </a:r>
            <a:endParaRPr lang="en-US" sz="4500" dirty="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0213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dirty="0" smtClean="0"/>
              <a:t>Entwicklungsboard</a:t>
            </a:r>
          </a:p>
        </p:txBody>
      </p:sp>
      <p:sp>
        <p:nvSpPr>
          <p:cNvPr id="4098" name="Rectangle 1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4968875"/>
          </a:xfrm>
        </p:spPr>
        <p:txBody>
          <a:bodyPr/>
          <a:lstStyle/>
          <a:p>
            <a:pPr marL="179388" indent="-177800">
              <a:buClrTx/>
              <a:buFontTx/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b="1" dirty="0" smtClean="0"/>
              <a:t>MB96F348HSB Mikrocontroller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dirty="0" smtClean="0"/>
              <a:t>Prozessortaktung: bis 56 MHz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dirty="0" smtClean="0"/>
              <a:t>RAM: 24 </a:t>
            </a:r>
            <a:r>
              <a:rPr lang="de-DE" altLang="de-DE" dirty="0" err="1" smtClean="0"/>
              <a:t>KiB</a:t>
            </a:r>
            <a:endParaRPr lang="de-DE" altLang="de-DE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dirty="0" smtClean="0"/>
              <a:t>Flash: 576 </a:t>
            </a:r>
            <a:r>
              <a:rPr lang="de-DE" altLang="de-DE" dirty="0" err="1" smtClean="0"/>
              <a:t>KiB</a:t>
            </a:r>
            <a:endParaRPr lang="de-DE" altLang="de-DE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dirty="0" smtClean="0"/>
              <a:t>82 I/O Pins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dirty="0" smtClean="0"/>
              <a:t>Analog/Digital-Wandler mit 24 Kanälen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dirty="0" smtClean="0"/>
              <a:t>CAN / UART</a:t>
            </a:r>
          </a:p>
          <a:p>
            <a:pPr marL="179388" indent="-177800">
              <a:buClrTx/>
              <a:buFontTx/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b="1" dirty="0" smtClean="0"/>
              <a:t/>
            </a:r>
            <a:br>
              <a:rPr lang="de-DE" altLang="de-DE" b="1" dirty="0" smtClean="0"/>
            </a:br>
            <a:r>
              <a:rPr lang="de-DE" altLang="de-DE" b="1" dirty="0" err="1" smtClean="0"/>
              <a:t>Starterkit</a:t>
            </a:r>
            <a:r>
              <a:rPr lang="de-DE" altLang="de-DE" b="1" dirty="0" smtClean="0"/>
              <a:t> SK-16FX-EUROscope</a:t>
            </a:r>
            <a:br>
              <a:rPr lang="de-DE" altLang="de-DE" b="1" dirty="0" smtClean="0"/>
            </a:br>
            <a:endParaRPr lang="de-DE" altLang="de-DE" b="1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dirty="0" smtClean="0"/>
              <a:t>Zwei 7-Segment-Anzeigen</a:t>
            </a:r>
            <a:br>
              <a:rPr lang="de-DE" altLang="de-DE" dirty="0" smtClean="0"/>
            </a:br>
            <a:endParaRPr lang="de-DE" altLang="de-DE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dirty="0" smtClean="0"/>
              <a:t>Zwei Druckschalter</a:t>
            </a:r>
            <a:br>
              <a:rPr lang="de-DE" altLang="de-DE" dirty="0" smtClean="0"/>
            </a:br>
            <a:endParaRPr lang="de-DE" altLang="de-DE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dirty="0" smtClean="0"/>
              <a:t>Stromversorgung über USB (5V)</a:t>
            </a:r>
          </a:p>
        </p:txBody>
      </p:sp>
      <p:pic>
        <p:nvPicPr>
          <p:cNvPr id="410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363" y="2128838"/>
            <a:ext cx="4216400" cy="367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Ellipse 8"/>
          <p:cNvSpPr/>
          <p:nvPr/>
        </p:nvSpPr>
        <p:spPr bwMode="auto">
          <a:xfrm>
            <a:off x="6928465" y="3501008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Ellipse 9"/>
          <p:cNvSpPr>
            <a:spLocks noChangeAspect="1"/>
          </p:cNvSpPr>
          <p:nvPr/>
        </p:nvSpPr>
        <p:spPr bwMode="auto">
          <a:xfrm>
            <a:off x="3425126" y="4725144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Ellipse 10"/>
          <p:cNvSpPr>
            <a:spLocks noChangeAspect="1"/>
          </p:cNvSpPr>
          <p:nvPr/>
        </p:nvSpPr>
        <p:spPr bwMode="auto">
          <a:xfrm>
            <a:off x="2678739" y="5376663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6928464" y="5352974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Ellipse 12"/>
          <p:cNvSpPr/>
          <p:nvPr/>
        </p:nvSpPr>
        <p:spPr bwMode="auto">
          <a:xfrm>
            <a:off x="7268278" y="1743831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3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Ellipse 13"/>
          <p:cNvSpPr>
            <a:spLocks noChangeAspect="1"/>
          </p:cNvSpPr>
          <p:nvPr/>
        </p:nvSpPr>
        <p:spPr bwMode="auto">
          <a:xfrm>
            <a:off x="4028485" y="5965826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3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722929" y="1822412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4</a:t>
            </a:r>
          </a:p>
        </p:txBody>
      </p:sp>
      <p:sp>
        <p:nvSpPr>
          <p:cNvPr id="16" name="Ellipse 15"/>
          <p:cNvSpPr>
            <a:spLocks/>
          </p:cNvSpPr>
          <p:nvPr/>
        </p:nvSpPr>
        <p:spPr bwMode="auto">
          <a:xfrm>
            <a:off x="2031276" y="3501008"/>
            <a:ext cx="433318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4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Abgerundete rechteckige Legende 1"/>
          <p:cNvSpPr/>
          <p:nvPr/>
        </p:nvSpPr>
        <p:spPr bwMode="auto">
          <a:xfrm>
            <a:off x="5292080" y="3068960"/>
            <a:ext cx="914400" cy="612648"/>
          </a:xfrm>
          <a:prstGeom prst="wedgeRoundRectCallou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" name="Abgerundete rechteckige Legende 2"/>
          <p:cNvSpPr/>
          <p:nvPr/>
        </p:nvSpPr>
        <p:spPr bwMode="auto">
          <a:xfrm>
            <a:off x="4309120" y="1327150"/>
            <a:ext cx="2423120" cy="405880"/>
          </a:xfrm>
          <a:prstGeom prst="wedgeRoundRectCallout">
            <a:avLst>
              <a:gd name="adj1" fmla="val -21484"/>
              <a:gd name="adj2" fmla="val 370548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 für Programmierung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 für Ausführung</a:t>
            </a:r>
            <a:endParaRPr lang="en-US" sz="1400" b="1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423440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dirty="0" smtClean="0"/>
              <a:t>Erweiterungen gegenüber der Standardausführung</a:t>
            </a:r>
          </a:p>
        </p:txBody>
      </p:sp>
      <p:sp>
        <p:nvSpPr>
          <p:cNvPr id="5123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250824" y="1484313"/>
            <a:ext cx="4681215" cy="4968875"/>
          </a:xfrm>
        </p:spPr>
        <p:txBody>
          <a:bodyPr/>
          <a:lstStyle/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dirty="0" smtClean="0"/>
              <a:t>LC-Display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dirty="0" smtClean="0"/>
              <a:t>AV128641 von </a:t>
            </a:r>
            <a:r>
              <a:rPr lang="de-DE" altLang="de-DE" dirty="0" err="1" smtClean="0"/>
              <a:t>Anag</a:t>
            </a:r>
            <a:r>
              <a:rPr lang="de-DE" altLang="de-DE" dirty="0" smtClean="0"/>
              <a:t> Vision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dirty="0" smtClean="0"/>
              <a:t>Vollgraphisch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dirty="0" smtClean="0"/>
              <a:t>128 x 64 Pixel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dirty="0"/>
              <a:t>H</a:t>
            </a:r>
            <a:r>
              <a:rPr lang="de-DE" altLang="de-DE" smtClean="0"/>
              <a:t>intergrundbeleuchtet</a:t>
            </a:r>
            <a:endParaRPr lang="de-DE" altLang="de-DE" dirty="0" smtClean="0"/>
          </a:p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dirty="0" smtClean="0"/>
              <a:t>Zwei Schiebepotentiometer</a:t>
            </a:r>
          </a:p>
        </p:txBody>
      </p:sp>
      <p:pic>
        <p:nvPicPr>
          <p:cNvPr id="5124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003" y="2348881"/>
            <a:ext cx="4654002" cy="3816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Ellipse 4"/>
          <p:cNvSpPr/>
          <p:nvPr/>
        </p:nvSpPr>
        <p:spPr bwMode="auto">
          <a:xfrm>
            <a:off x="6498470" y="1901062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6" name="Ellipse 5"/>
          <p:cNvSpPr/>
          <p:nvPr/>
        </p:nvSpPr>
        <p:spPr bwMode="auto">
          <a:xfrm>
            <a:off x="7787212" y="2446166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Ellipse 7"/>
          <p:cNvSpPr/>
          <p:nvPr/>
        </p:nvSpPr>
        <p:spPr bwMode="auto">
          <a:xfrm>
            <a:off x="8244408" y="3662324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4570978" y="3446324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Ellipse 9"/>
          <p:cNvSpPr/>
          <p:nvPr/>
        </p:nvSpPr>
        <p:spPr bwMode="auto">
          <a:xfrm>
            <a:off x="2161791" y="1550312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099683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C-Compiler</a:t>
            </a:r>
          </a:p>
        </p:txBody>
      </p:sp>
      <p:sp>
        <p:nvSpPr>
          <p:cNvPr id="6147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altLang="de-DE" dirty="0" smtClean="0"/>
              <a:t>Von </a:t>
            </a:r>
            <a:r>
              <a:rPr lang="de-DE" altLang="de-DE" b="1" dirty="0" smtClean="0"/>
              <a:t>Fujitsu </a:t>
            </a:r>
            <a:r>
              <a:rPr lang="de-DE" altLang="de-DE" b="1" dirty="0" err="1" smtClean="0"/>
              <a:t>Microelectronics</a:t>
            </a:r>
            <a:r>
              <a:rPr lang="de-DE" altLang="de-DE" b="1" dirty="0" smtClean="0"/>
              <a:t> Ltd.</a:t>
            </a:r>
          </a:p>
          <a:p>
            <a:pPr lvl="2"/>
            <a:r>
              <a:rPr lang="de-DE" altLang="de-DE" dirty="0" smtClean="0"/>
              <a:t>Später: </a:t>
            </a:r>
            <a:r>
              <a:rPr lang="de-DE" altLang="de-DE" dirty="0" err="1" smtClean="0"/>
              <a:t>Spansion</a:t>
            </a:r>
            <a:r>
              <a:rPr lang="de-DE" altLang="de-DE" dirty="0" smtClean="0"/>
              <a:t> – Heute: </a:t>
            </a:r>
            <a:r>
              <a:rPr lang="de-DE" altLang="de-DE" dirty="0" err="1" smtClean="0"/>
              <a:t>Cypress</a:t>
            </a:r>
            <a:endParaRPr lang="de-DE" altLang="de-DE" dirty="0" smtClean="0"/>
          </a:p>
          <a:p>
            <a:pPr lvl="1"/>
            <a:endParaRPr lang="de-DE" altLang="de-DE" dirty="0" smtClean="0"/>
          </a:p>
          <a:p>
            <a:pPr lvl="1"/>
            <a:r>
              <a:rPr lang="de-DE" altLang="de-DE" dirty="0" smtClean="0"/>
              <a:t>Unterstützt nur </a:t>
            </a:r>
            <a:r>
              <a:rPr lang="de-DE" altLang="de-DE" b="1" dirty="0" smtClean="0"/>
              <a:t>ANSI C90, </a:t>
            </a:r>
          </a:p>
          <a:p>
            <a:pPr lvl="2"/>
            <a:r>
              <a:rPr lang="de-DE" altLang="de-DE" dirty="0"/>
              <a:t>Z</a:t>
            </a:r>
            <a:r>
              <a:rPr lang="de-DE" altLang="de-DE" smtClean="0"/>
              <a:t>usätzlich </a:t>
            </a:r>
            <a:r>
              <a:rPr lang="de-DE" altLang="de-DE" dirty="0" smtClean="0"/>
              <a:t>auch </a:t>
            </a:r>
            <a:r>
              <a:rPr lang="de-DE" altLang="de-DE" b="1" dirty="0" smtClean="0"/>
              <a:t>einzeilige Kommentare ( </a:t>
            </a:r>
            <a:r>
              <a:rPr lang="de-DE" altLang="de-DE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de-DE" altLang="de-DE" b="1" dirty="0" smtClean="0"/>
              <a:t> )</a:t>
            </a:r>
          </a:p>
          <a:p>
            <a:pPr lvl="2"/>
            <a:r>
              <a:rPr lang="de-DE" altLang="de-DE" dirty="0" smtClean="0"/>
              <a:t>Variablendeklaration </a:t>
            </a:r>
            <a:r>
              <a:rPr lang="de-DE" altLang="de-DE" b="1" dirty="0" smtClean="0"/>
              <a:t>am Anfang einer Funktion </a:t>
            </a:r>
            <a:r>
              <a:rPr lang="de-DE" altLang="de-DE" dirty="0" smtClean="0"/>
              <a:t>(sogar Schleifenzähler)</a:t>
            </a:r>
          </a:p>
          <a:p>
            <a:pPr lvl="2"/>
            <a:endParaRPr lang="de-DE" altLang="de-DE" dirty="0" smtClean="0"/>
          </a:p>
          <a:p>
            <a:pPr lvl="1"/>
            <a:r>
              <a:rPr lang="de-DE" altLang="de-DE" b="1" dirty="0" err="1" smtClean="0"/>
              <a:t>Busy</a:t>
            </a:r>
            <a:r>
              <a:rPr lang="de-DE" altLang="de-DE" b="1" dirty="0" smtClean="0"/>
              <a:t> Waiting</a:t>
            </a:r>
            <a:r>
              <a:rPr lang="de-DE" altLang="de-DE" dirty="0" smtClean="0"/>
              <a:t>: Compiler enthält eine interne Funktion namens </a:t>
            </a:r>
            <a:r>
              <a:rPr lang="de-DE" altLang="de-DE" b="1" dirty="0" smtClean="0"/>
              <a:t>__</a:t>
            </a:r>
            <a:r>
              <a:rPr lang="de-DE" altLang="de-DE" b="1" dirty="0" err="1" smtClean="0"/>
              <a:t>wait_nop</a:t>
            </a:r>
            <a:r>
              <a:rPr lang="de-DE" altLang="de-DE" b="1" dirty="0" smtClean="0"/>
              <a:t>()</a:t>
            </a:r>
            <a:r>
              <a:rPr lang="de-DE" altLang="de-DE" dirty="0" smtClean="0"/>
              <a:t>, die eine CPU-Instruktion zum Warten für einen </a:t>
            </a:r>
            <a:r>
              <a:rPr lang="de-DE" altLang="de-DE" smtClean="0"/>
              <a:t>Taktzyklus ("NOP") </a:t>
            </a:r>
            <a:r>
              <a:rPr lang="de-DE" altLang="de-DE" dirty="0" smtClean="0"/>
              <a:t>auslöst</a:t>
            </a:r>
          </a:p>
          <a:p>
            <a:pPr lvl="1"/>
            <a:endParaRPr lang="de-DE" altLang="de-DE" dirty="0" smtClean="0"/>
          </a:p>
          <a:p>
            <a:pPr lvl="1"/>
            <a:r>
              <a:rPr lang="de-DE" altLang="de-DE" b="1" dirty="0" smtClean="0"/>
              <a:t>Konstanten</a:t>
            </a:r>
            <a:r>
              <a:rPr lang="de-DE" altLang="de-DE" dirty="0" smtClean="0"/>
              <a:t> werden standardmäßig im </a:t>
            </a:r>
            <a:r>
              <a:rPr lang="de-DE" altLang="de-DE" b="1" dirty="0" smtClean="0"/>
              <a:t>ROM</a:t>
            </a:r>
            <a:r>
              <a:rPr lang="de-DE" altLang="de-DE" dirty="0" smtClean="0"/>
              <a:t> gespeichert, nicht im RAM (RAM ist wertvoll, da nur 24 </a:t>
            </a:r>
            <a:r>
              <a:rPr lang="de-DE" altLang="de-DE" dirty="0" err="1" smtClean="0"/>
              <a:t>KiB</a:t>
            </a:r>
            <a:r>
              <a:rPr lang="de-DE" altLang="de-DE" dirty="0" smtClean="0"/>
              <a:t> zur Verfügung stehen)</a:t>
            </a:r>
          </a:p>
        </p:txBody>
      </p:sp>
    </p:spTree>
    <p:extLst>
      <p:ext uri="{BB962C8B-B14F-4D97-AF65-F5344CB8AC3E}">
        <p14:creationId xmlns:p14="http://schemas.microsoft.com/office/powerpoint/2010/main" val="6621613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Mikrocontroller: Keine </a:t>
            </a:r>
            <a:r>
              <a:rPr lang="de-DE" altLang="de-DE" smtClean="0"/>
              <a:t>standardisierte "Umgebung"</a:t>
            </a:r>
            <a:endParaRPr lang="de-DE" altLang="de-DE" dirty="0" smtClean="0"/>
          </a:p>
        </p:txBody>
      </p:sp>
      <p:sp>
        <p:nvSpPr>
          <p:cNvPr id="7171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altLang="de-DE" dirty="0" smtClean="0"/>
              <a:t>Compiler kann nicht wissen, welche Komponenten angeschlossen sind</a:t>
            </a:r>
          </a:p>
          <a:p>
            <a:pPr lvl="1"/>
            <a:endParaRPr lang="de-DE" altLang="de-DE" dirty="0" smtClean="0"/>
          </a:p>
          <a:p>
            <a:pPr lvl="1"/>
            <a:r>
              <a:rPr lang="de-DE" altLang="de-DE" dirty="0" smtClean="0"/>
              <a:t>Es gibt </a:t>
            </a:r>
            <a:r>
              <a:rPr lang="de-DE" altLang="de-DE" b="1" dirty="0" smtClean="0"/>
              <a:t>keine Ausgabe über </a:t>
            </a:r>
            <a:r>
              <a:rPr lang="de-DE" altLang="de-DE" b="1" dirty="0" err="1" smtClean="0"/>
              <a:t>printf</a:t>
            </a:r>
            <a:r>
              <a:rPr lang="de-DE" altLang="de-DE" b="1" dirty="0" smtClean="0"/>
              <a:t>()</a:t>
            </a:r>
          </a:p>
          <a:p>
            <a:pPr lvl="2"/>
            <a:r>
              <a:rPr lang="de-DE" altLang="de-DE" dirty="0" smtClean="0"/>
              <a:t>Alternative: 7-Segment-Anzeige, LCD(, LEDs) </a:t>
            </a:r>
          </a:p>
          <a:p>
            <a:pPr lvl="2"/>
            <a:r>
              <a:rPr lang="de-DE" altLang="de-DE" dirty="0" smtClean="0">
                <a:sym typeface="Wingdings" panose="05000000000000000000" pitchFamily="2" charset="2"/>
              </a:rPr>
              <a:t>Es ist sehr empfehlenswert, sich eine eigene kleine Debugging-Bibliothek zu schreiben</a:t>
            </a:r>
            <a:endParaRPr lang="de-DE" altLang="de-DE" dirty="0" smtClean="0"/>
          </a:p>
          <a:p>
            <a:pPr lvl="2"/>
            <a:endParaRPr lang="de-DE" altLang="de-DE" dirty="0" smtClean="0"/>
          </a:p>
          <a:p>
            <a:pPr lvl="1"/>
            <a:r>
              <a:rPr lang="de-DE" altLang="de-DE" dirty="0" smtClean="0"/>
              <a:t>Ansteuerung externer Komponenten muss vom Entwickler selber durchgeführt werden</a:t>
            </a:r>
          </a:p>
          <a:p>
            <a:pPr lvl="2"/>
            <a:r>
              <a:rPr lang="de-DE" altLang="de-DE" dirty="0"/>
              <a:t>W</a:t>
            </a:r>
            <a:r>
              <a:rPr lang="de-DE" altLang="de-DE" smtClean="0"/>
              <a:t>ird </a:t>
            </a:r>
            <a:r>
              <a:rPr lang="de-DE" altLang="de-DE" dirty="0" smtClean="0"/>
              <a:t>zum Teil unterstützt durch fertige Bibliotheken</a:t>
            </a:r>
          </a:p>
        </p:txBody>
      </p:sp>
    </p:spTree>
    <p:extLst>
      <p:ext uri="{BB962C8B-B14F-4D97-AF65-F5344CB8AC3E}">
        <p14:creationId xmlns:p14="http://schemas.microsoft.com/office/powerpoint/2010/main" val="12622890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Mikrocontroller: Register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dirty="0" smtClean="0"/>
              <a:t>Umfangreiche und flexible Hardware → erfordert Konfiguration</a:t>
            </a:r>
          </a:p>
          <a:p>
            <a:pPr lvl="1"/>
            <a:r>
              <a:rPr lang="de-DE" altLang="de-DE" dirty="0" smtClean="0"/>
              <a:t>Realisiert über Register</a:t>
            </a:r>
          </a:p>
          <a:p>
            <a:pPr lvl="2"/>
            <a:r>
              <a:rPr lang="de-DE" altLang="de-DE" dirty="0" smtClean="0"/>
              <a:t>Im Controller </a:t>
            </a:r>
            <a:r>
              <a:rPr lang="de-DE" altLang="de-DE" smtClean="0"/>
              <a:t>integrierte "Variablen" </a:t>
            </a:r>
            <a:r>
              <a:rPr lang="de-DE" altLang="de-DE" dirty="0" smtClean="0"/>
              <a:t>mit unterschiedlicher Größe</a:t>
            </a:r>
          </a:p>
          <a:p>
            <a:pPr lvl="2"/>
            <a:r>
              <a:rPr lang="de-DE" altLang="de-DE" dirty="0" smtClean="0"/>
              <a:t>Zugriff im Code über Präprozessor-Konstanten (z.B. PDR00, DDR01,…)</a:t>
            </a:r>
          </a:p>
          <a:p>
            <a:pPr lvl="2"/>
            <a:r>
              <a:rPr lang="de-DE" altLang="de-DE" dirty="0" smtClean="0"/>
              <a:t>Bedeutung unterschiedlich je nach Register</a:t>
            </a:r>
          </a:p>
          <a:p>
            <a:pPr lvl="3"/>
            <a:r>
              <a:rPr lang="de-DE" altLang="de-DE" dirty="0" smtClean="0"/>
              <a:t>Ganzes oder Teil des Registers als Zahlenwert, z.B. als Zähler</a:t>
            </a:r>
          </a:p>
          <a:p>
            <a:pPr lvl="3"/>
            <a:r>
              <a:rPr lang="de-DE" altLang="de-DE" dirty="0" smtClean="0"/>
              <a:t>Einzelne Bits </a:t>
            </a:r>
            <a:r>
              <a:rPr lang="de-DE" altLang="de-DE" smtClean="0"/>
              <a:t>als "Schalter/Switch" </a:t>
            </a:r>
            <a:r>
              <a:rPr lang="de-DE" altLang="de-DE" dirty="0" smtClean="0"/>
              <a:t>für bestimmte Funktion, z.B. einzelnes Ausgangspin auf High oder Low</a:t>
            </a:r>
          </a:p>
          <a:p>
            <a:endParaRPr lang="de-DE" altLang="de-DE" dirty="0" smtClean="0"/>
          </a:p>
          <a:p>
            <a:r>
              <a:rPr lang="de-DE" altLang="de-DE" b="1" dirty="0" smtClean="0"/>
              <a:t>Kommunikation mit Außenwelt über</a:t>
            </a:r>
          </a:p>
          <a:p>
            <a:pPr lvl="1"/>
            <a:r>
              <a:rPr lang="de-DE" altLang="de-DE" dirty="0" smtClean="0"/>
              <a:t>Einzelne digitale Ein/Ausgänge</a:t>
            </a:r>
          </a:p>
          <a:p>
            <a:pPr lvl="1"/>
            <a:r>
              <a:rPr lang="de-DE" altLang="de-DE" dirty="0" smtClean="0"/>
              <a:t>Analoge Eingänge</a:t>
            </a:r>
          </a:p>
          <a:p>
            <a:pPr lvl="1"/>
            <a:r>
              <a:rPr lang="de-DE" altLang="de-DE" dirty="0" smtClean="0"/>
              <a:t>Schnittstellen, z.B.</a:t>
            </a:r>
          </a:p>
          <a:p>
            <a:pPr lvl="2"/>
            <a:r>
              <a:rPr lang="de-DE" altLang="de-DE" dirty="0" smtClean="0"/>
              <a:t>UART (serielle Schnittstelle)</a:t>
            </a:r>
          </a:p>
          <a:p>
            <a:pPr lvl="2"/>
            <a:r>
              <a:rPr lang="de-DE" altLang="de-DE" dirty="0" smtClean="0"/>
              <a:t>CAN (serieller Bus)</a:t>
            </a:r>
          </a:p>
        </p:txBody>
      </p:sp>
    </p:spTree>
    <p:extLst>
      <p:ext uri="{BB962C8B-B14F-4D97-AF65-F5344CB8AC3E}">
        <p14:creationId xmlns:p14="http://schemas.microsoft.com/office/powerpoint/2010/main" val="27095759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dirty="0" smtClean="0"/>
              <a:t>Grundlagen</a:t>
            </a:r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dirty="0"/>
              <a:t>Mikrocontroller: Digitale Ein/Ausgänge:</a:t>
            </a:r>
          </a:p>
        </p:txBody>
      </p:sp>
      <p:sp>
        <p:nvSpPr>
          <p:cNvPr id="9219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250824" y="1484313"/>
            <a:ext cx="5545312" cy="4465637"/>
          </a:xfrm>
        </p:spPr>
        <p:txBody>
          <a:bodyPr/>
          <a:lstStyle/>
          <a:p>
            <a:pPr marL="179388" lvl="1" indent="0"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2000" b="1" dirty="0" smtClean="0"/>
              <a:t>8 Pins </a:t>
            </a:r>
            <a:r>
              <a:rPr lang="de-DE" altLang="de-DE" sz="2000" dirty="0" smtClean="0"/>
              <a:t>= </a:t>
            </a:r>
            <a:r>
              <a:rPr lang="de-DE" altLang="de-DE" sz="2000" b="1" dirty="0" smtClean="0"/>
              <a:t>Port</a:t>
            </a:r>
            <a:br>
              <a:rPr lang="de-DE" altLang="de-DE" sz="2000" b="1" dirty="0" smtClean="0"/>
            </a:br>
            <a:r>
              <a:rPr lang="de-DE" altLang="de-DE" sz="1800" b="1" dirty="0" smtClean="0"/>
              <a:t> </a:t>
            </a:r>
            <a:endParaRPr lang="de-DE" altLang="de-DE" sz="2000" b="1" dirty="0" smtClean="0"/>
          </a:p>
          <a:p>
            <a:pPr marL="179388" lvl="1" indent="0"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2000" b="1" dirty="0" smtClean="0"/>
              <a:t>Je Pin mehrere Register, u.a.:</a:t>
            </a:r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dirty="0" smtClean="0"/>
              <a:t>Port-Data-Register (PDR)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smtClean="0"/>
              <a:t>Als </a:t>
            </a:r>
            <a:r>
              <a:rPr lang="de-DE" altLang="de-DE" sz="1600" i="1" dirty="0" smtClean="0"/>
              <a:t>Eingang</a:t>
            </a:r>
            <a:r>
              <a:rPr lang="de-DE" altLang="de-DE" sz="1600" dirty="0" smtClean="0"/>
              <a:t>: Abfrage des Zustandes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smtClean="0"/>
              <a:t>Als </a:t>
            </a:r>
            <a:r>
              <a:rPr lang="de-DE" altLang="de-DE" sz="1600" i="1" dirty="0"/>
              <a:t>Ausgang</a:t>
            </a:r>
            <a:r>
              <a:rPr lang="de-DE" altLang="de-DE" sz="1600" dirty="0" smtClean="0"/>
              <a:t>: Setzen des Pegels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dirty="0" smtClean="0"/>
              <a:t>z.B. </a:t>
            </a:r>
            <a:r>
              <a:rPr lang="de-DE" alt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PDR07_P0</a:t>
            </a:r>
            <a:r>
              <a:rPr lang="de-DE" altLang="de-DE" sz="1600" dirty="0" smtClean="0"/>
              <a:t/>
            </a:r>
            <a:br>
              <a:rPr lang="de-DE" altLang="de-DE" sz="1600" dirty="0" smtClean="0"/>
            </a:br>
            <a:endParaRPr lang="de-DE" altLang="de-DE" sz="1600" dirty="0" smtClean="0"/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dirty="0" smtClean="0"/>
              <a:t>Data-</a:t>
            </a:r>
            <a:r>
              <a:rPr lang="de-DE" altLang="de-DE" sz="1800" b="1" dirty="0" err="1" smtClean="0"/>
              <a:t>Direction</a:t>
            </a:r>
            <a:r>
              <a:rPr lang="de-DE" altLang="de-DE" sz="1800" b="1" dirty="0" smtClean="0"/>
              <a:t>-Register (DDR)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dirty="0" smtClean="0"/>
              <a:t>Setzen auf Eingang oder Ausgang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dirty="0" smtClean="0"/>
              <a:t>0 → Eingang, 1 → Ausgang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dirty="0"/>
              <a:t>z.B. </a:t>
            </a:r>
            <a:r>
              <a:rPr lang="de-DE" alt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DDR07_D0</a:t>
            </a:r>
            <a:r>
              <a:rPr lang="de-DE" altLang="de-DE" sz="1600" dirty="0" smtClean="0"/>
              <a:t/>
            </a:r>
            <a:br>
              <a:rPr lang="de-DE" altLang="de-DE" sz="1600" dirty="0" smtClean="0"/>
            </a:br>
            <a:endParaRPr lang="de-DE" altLang="de-DE" sz="1600" dirty="0" smtClean="0"/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dirty="0" smtClean="0"/>
              <a:t>Port-Input-</a:t>
            </a:r>
            <a:r>
              <a:rPr lang="de-DE" altLang="de-DE" sz="1800" b="1" dirty="0" err="1" smtClean="0"/>
              <a:t>Enable</a:t>
            </a:r>
            <a:r>
              <a:rPr lang="de-DE" altLang="de-DE" sz="1800" b="1" dirty="0" smtClean="0"/>
              <a:t>-Register (PIER)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dirty="0" smtClean="0"/>
              <a:t>Bei </a:t>
            </a:r>
            <a:r>
              <a:rPr lang="de-DE" altLang="de-DE" sz="1600" dirty="0" err="1" smtClean="0"/>
              <a:t>Eingangspin</a:t>
            </a:r>
            <a:r>
              <a:rPr lang="de-DE" altLang="de-DE" sz="1600" dirty="0" smtClean="0"/>
              <a:t> den Eingang aktiv schalten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dirty="0"/>
              <a:t>z.B. </a:t>
            </a:r>
            <a:r>
              <a:rPr lang="de-DE" alt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PIER07_IE0</a:t>
            </a:r>
            <a:endParaRPr lang="de-DE" altLang="de-DE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22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3" r="49522" b="60205"/>
          <a:stretch>
            <a:fillRect/>
          </a:stretch>
        </p:blipFill>
        <p:spPr bwMode="auto">
          <a:xfrm>
            <a:off x="4860925" y="649288"/>
            <a:ext cx="4103688" cy="564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9523" r="49522" b="6020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77525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dirty="0" smtClean="0"/>
              <a:t>Beispielcode: Pins abfragen</a:t>
            </a:r>
          </a:p>
        </p:txBody>
      </p:sp>
      <p:sp>
        <p:nvSpPr>
          <p:cNvPr id="2" name="Gefaltete Ecke 1"/>
          <p:cNvSpPr/>
          <p:nvPr/>
        </p:nvSpPr>
        <p:spPr bwMode="auto">
          <a:xfrm>
            <a:off x="684213" y="1628800"/>
            <a:ext cx="7704211" cy="237626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l" eaLnBrk="1" hangingPunct="1"/>
            <a:r>
              <a:rPr lang="de-DE" altLang="de-DE" sz="1600" b="1" dirty="0" smtClean="0">
                <a:solidFill>
                  <a:srgbClr val="000000"/>
                </a:solidFill>
                <a:latin typeface="Courier New" pitchFamily="49" charset="0"/>
              </a:rPr>
              <a:t>/* 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Beispiel: Pins als Eingang */</a:t>
            </a:r>
          </a:p>
          <a:p>
            <a:pPr algn="l" eaLnBrk="1" hangingPunct="1"/>
            <a:r>
              <a:rPr lang="de-DE" altLang="de-DE" sz="1600" b="1" dirty="0" err="1">
                <a:solidFill>
                  <a:srgbClr val="000000"/>
                </a:solidFill>
                <a:latin typeface="Courier New" pitchFamily="49" charset="0"/>
              </a:rPr>
              <a:t>char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altLang="de-DE" sz="1600" b="1" dirty="0" err="1">
                <a:solidFill>
                  <a:srgbClr val="000000"/>
                </a:solidFill>
                <a:latin typeface="Courier New" pitchFamily="49" charset="0"/>
              </a:rPr>
              <a:t>status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DDR07_D0 = 0;			// Pin 0 von Port 07 als Input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PIER07_IE0 = 1;		</a:t>
            </a:r>
            <a:r>
              <a:rPr lang="de-DE" altLang="de-DE" sz="1600" b="1" dirty="0" smtClean="0">
                <a:solidFill>
                  <a:srgbClr val="000000"/>
                </a:solidFill>
                <a:latin typeface="Courier New" pitchFamily="49" charset="0"/>
              </a:rPr>
              <a:t>	// 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Pin 0 von Port 07 als Eingang aktiv</a:t>
            </a:r>
            <a:b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</a:br>
            <a:endParaRPr lang="de-DE" altLang="de-DE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600" b="1" dirty="0" err="1">
                <a:solidFill>
                  <a:srgbClr val="000000"/>
                </a:solidFill>
                <a:latin typeface="Courier New" pitchFamily="49" charset="0"/>
              </a:rPr>
              <a:t>status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 = PDR07_P0;		// Pegel an Pin 0 von Port 07 abfragen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					</a:t>
            </a:r>
            <a:r>
              <a:rPr lang="de-DE" altLang="de-DE" sz="1600" b="1" dirty="0" smtClean="0">
                <a:solidFill>
                  <a:srgbClr val="000000"/>
                </a:solidFill>
                <a:latin typeface="Courier New" pitchFamily="49" charset="0"/>
              </a:rPr>
              <a:t>	// 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-&gt; Status des linken Tasters</a:t>
            </a:r>
          </a:p>
        </p:txBody>
      </p:sp>
    </p:spTree>
    <p:extLst>
      <p:ext uri="{BB962C8B-B14F-4D97-AF65-F5344CB8AC3E}">
        <p14:creationId xmlns:p14="http://schemas.microsoft.com/office/powerpoint/2010/main" val="8797711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dirty="0" smtClean="0"/>
              <a:t>Beispielcode: 7-Segment-Anzeige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3501008"/>
            <a:ext cx="2947381" cy="2537271"/>
          </a:xfrm>
          <a:prstGeom prst="rect">
            <a:avLst/>
          </a:prstGeom>
        </p:spPr>
      </p:pic>
      <p:sp>
        <p:nvSpPr>
          <p:cNvPr id="6" name="Gefaltete Ecke 5"/>
          <p:cNvSpPr/>
          <p:nvPr/>
        </p:nvSpPr>
        <p:spPr bwMode="auto">
          <a:xfrm>
            <a:off x="684213" y="1628850"/>
            <a:ext cx="7704211" cy="187215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l" eaLnBrk="1" hangingPunct="1"/>
            <a:r>
              <a:rPr lang="de-DE" altLang="de-DE" sz="1400" b="1" dirty="0">
                <a:solidFill>
                  <a:srgbClr val="000000"/>
                </a:solidFill>
                <a:latin typeface="Courier New" pitchFamily="49" charset="0"/>
              </a:rPr>
              <a:t>/* Beispiel: 7-Segment-Anzeige */</a:t>
            </a:r>
          </a:p>
          <a:p>
            <a:pPr algn="l" eaLnBrk="1" hangingPunct="1"/>
            <a:r>
              <a:rPr lang="de-DE" altLang="de-DE" sz="1400" b="1" dirty="0">
                <a:solidFill>
                  <a:srgbClr val="000000"/>
                </a:solidFill>
                <a:latin typeface="Courier New" pitchFamily="49" charset="0"/>
              </a:rPr>
              <a:t>DDR00 = 0xff;	// Alle Pins von Port 00 als Output</a:t>
            </a:r>
          </a:p>
          <a:p>
            <a:pPr algn="l" eaLnBrk="1" hangingPunct="1"/>
            <a:r>
              <a:rPr lang="de-DE" altLang="de-DE" sz="1400" b="1" dirty="0">
                <a:solidFill>
                  <a:srgbClr val="000000"/>
                </a:solidFill>
                <a:latin typeface="Courier New" pitchFamily="49" charset="0"/>
              </a:rPr>
              <a:t>PDR00 = 0xff;	// Alle Pins von Port 00 auf High-Pegel</a:t>
            </a:r>
          </a:p>
          <a:p>
            <a:pPr algn="l" eaLnBrk="1" hangingPunct="1"/>
            <a:r>
              <a:rPr lang="de-DE" altLang="de-DE" sz="1400" b="1" dirty="0">
                <a:solidFill>
                  <a:srgbClr val="000000"/>
                </a:solidFill>
                <a:latin typeface="Courier New" pitchFamily="49" charset="0"/>
              </a:rPr>
              <a:t>					// -&gt; Rechte 7-Segment-Anzeige komplett aus</a:t>
            </a:r>
            <a:br>
              <a:rPr lang="de-DE" altLang="de-DE" sz="1400" b="1" dirty="0">
                <a:solidFill>
                  <a:srgbClr val="000000"/>
                </a:solidFill>
                <a:latin typeface="Courier New" pitchFamily="49" charset="0"/>
              </a:rPr>
            </a:br>
            <a:endParaRPr lang="de-DE" altLang="de-DE" sz="1400" b="1" dirty="0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400" b="1" dirty="0">
                <a:solidFill>
                  <a:srgbClr val="000000"/>
                </a:solidFill>
                <a:latin typeface="Courier New" pitchFamily="49" charset="0"/>
              </a:rPr>
              <a:t>PDR00_P7 = 0;	// Pin 7 von Port 00 auf Low-Pegel</a:t>
            </a:r>
          </a:p>
          <a:p>
            <a:pPr algn="l" eaLnBrk="1" hangingPunct="1"/>
            <a:r>
              <a:rPr lang="de-DE" altLang="de-DE" sz="1400" b="1" dirty="0">
                <a:solidFill>
                  <a:srgbClr val="000000"/>
                </a:solidFill>
                <a:latin typeface="Courier New" pitchFamily="49" charset="0"/>
              </a:rPr>
              <a:t>					// -&gt; Punkt der rechten 7-Segment-Anzeige an</a:t>
            </a:r>
          </a:p>
        </p:txBody>
      </p:sp>
    </p:spTree>
    <p:extLst>
      <p:ext uri="{BB962C8B-B14F-4D97-AF65-F5344CB8AC3E}">
        <p14:creationId xmlns:p14="http://schemas.microsoft.com/office/powerpoint/2010/main" val="38393286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smtClean="0"/>
              <a:t>Beispielcode: Analog/Digital-Wandler</a:t>
            </a:r>
            <a:endParaRPr lang="de-DE" altLang="de-DE" dirty="0" smtClean="0"/>
          </a:p>
        </p:txBody>
      </p:sp>
      <p:sp>
        <p:nvSpPr>
          <p:cNvPr id="11267" name="Rectangle 2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4968875"/>
          </a:xfrm>
        </p:spPr>
        <p:txBody>
          <a:bodyPr/>
          <a:lstStyle/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dirty="0" smtClean="0"/>
              <a:t>8 Bit </a:t>
            </a:r>
            <a:r>
              <a:rPr lang="de-DE" altLang="de-DE" dirty="0" smtClean="0"/>
              <a:t>oder </a:t>
            </a:r>
            <a:r>
              <a:rPr lang="de-DE" altLang="de-DE" b="1" dirty="0" smtClean="0"/>
              <a:t>10 Bit </a:t>
            </a:r>
            <a:r>
              <a:rPr lang="de-DE" altLang="de-DE" dirty="0" smtClean="0"/>
              <a:t>Genauigkeit (wir verwenden 8 Bit)</a:t>
            </a:r>
          </a:p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dirty="0" smtClean="0"/>
              <a:t>Wandlungsmodi (z.B. mehrere Eingänge sequentiell wandeln)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dirty="0" smtClean="0"/>
              <a:t>Wir verwenden </a:t>
            </a:r>
            <a:r>
              <a:rPr lang="de-DE" altLang="de-DE" b="1" dirty="0" err="1" smtClean="0"/>
              <a:t>Stop</a:t>
            </a:r>
            <a:r>
              <a:rPr lang="de-DE" altLang="de-DE" b="1" dirty="0" smtClean="0"/>
              <a:t> Mode</a:t>
            </a:r>
            <a:r>
              <a:rPr lang="de-DE" altLang="de-DE" dirty="0" smtClean="0"/>
              <a:t>: ein Kanal wird einmal pro Startsignal gewandelt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dirty="0" smtClean="0"/>
              <a:t>Start- und </a:t>
            </a:r>
            <a:r>
              <a:rPr lang="de-DE" altLang="de-DE" dirty="0" err="1" smtClean="0"/>
              <a:t>Endkanal</a:t>
            </a:r>
            <a:r>
              <a:rPr lang="de-DE" altLang="de-DE" dirty="0" smtClean="0"/>
              <a:t> erhalten bei jeder Wandlung einen identischen Wert</a:t>
            </a:r>
          </a:p>
        </p:txBody>
      </p:sp>
      <p:sp>
        <p:nvSpPr>
          <p:cNvPr id="2" name="Rechteck 1"/>
          <p:cNvSpPr/>
          <p:nvPr/>
        </p:nvSpPr>
        <p:spPr>
          <a:xfrm>
            <a:off x="250824" y="2852936"/>
            <a:ext cx="8640763" cy="3612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de-DE" altLang="de-DE" sz="1600" b="1" dirty="0" err="1">
                <a:solidFill>
                  <a:srgbClr val="000000"/>
                </a:solidFill>
                <a:latin typeface="Courier New" pitchFamily="49" charset="0"/>
              </a:rPr>
              <a:t>unsigned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altLang="de-DE" sz="1600" b="1" dirty="0" err="1">
                <a:solidFill>
                  <a:srgbClr val="000000"/>
                </a:solidFill>
                <a:latin typeface="Courier New" pitchFamily="49" charset="0"/>
              </a:rPr>
              <a:t>char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altLang="de-DE" sz="1600" b="1" dirty="0" err="1">
                <a:solidFill>
                  <a:srgbClr val="000000"/>
                </a:solidFill>
                <a:latin typeface="Courier New" pitchFamily="49" charset="0"/>
              </a:rPr>
              <a:t>result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/>
            </a:r>
            <a:b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</a:b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// Initialisierung des AD-Wandlers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ADCS_MD   = 3;		// ADC </a:t>
            </a:r>
            <a:r>
              <a:rPr lang="de-DE" altLang="de-DE" sz="1600" b="1" dirty="0" err="1">
                <a:solidFill>
                  <a:srgbClr val="000000"/>
                </a:solidFill>
                <a:latin typeface="Courier New" pitchFamily="49" charset="0"/>
              </a:rPr>
              <a:t>Stop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 Modus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ADCS_S10  = 1;		// 8 Bit Genauigkeit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ADER0_ADE2 = 1;	// Analoge Eingänge aktivieren: AN2 + AN3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ADER0_ADE3 = 1;	//  (ADER0: Eingänge AN0 bis AN7)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/>
            </a:r>
            <a:b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</a:b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// A/D-Wandlung durchführen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ADSR = 0x6C00 + (3 &lt;&lt; 5) + 3;	      // Start- und End-Kanal 3</a:t>
            </a:r>
          </a:p>
          <a:p>
            <a:pPr algn="l" eaLnBrk="1" hangingPunct="1"/>
            <a:endParaRPr lang="de-DE" altLang="de-DE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ADCS_STRT = 1;				// A/D-Wandler starten</a:t>
            </a:r>
          </a:p>
          <a:p>
            <a:pPr algn="l" eaLnBrk="1" hangingPunct="1"/>
            <a:r>
              <a:rPr lang="de-DE" altLang="de-DE" sz="1600" b="1" dirty="0" err="1">
                <a:solidFill>
                  <a:srgbClr val="000000"/>
                </a:solidFill>
                <a:latin typeface="Courier New" pitchFamily="49" charset="0"/>
              </a:rPr>
              <a:t>while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 (ADCS_INT == 0) { }	// Warten bis A/D-Wandlung beendet</a:t>
            </a:r>
          </a:p>
          <a:p>
            <a:pPr algn="l" eaLnBrk="1" hangingPunct="1"/>
            <a:r>
              <a:rPr lang="de-DE" altLang="de-DE" sz="1600" b="1" dirty="0" err="1">
                <a:solidFill>
                  <a:srgbClr val="000000"/>
                </a:solidFill>
                <a:latin typeface="Courier New" pitchFamily="49" charset="0"/>
              </a:rPr>
              <a:t>result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 = ADCRL;			// Ergebnis speichern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ADCS_INT = 0;				// Bit auf 0 für nächste Wandlung</a:t>
            </a:r>
          </a:p>
        </p:txBody>
      </p:sp>
    </p:spTree>
    <p:extLst>
      <p:ext uri="{BB962C8B-B14F-4D97-AF65-F5344CB8AC3E}">
        <p14:creationId xmlns:p14="http://schemas.microsoft.com/office/powerpoint/2010/main" val="25719501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Technische</a:t>
            </a:r>
            <a:r>
              <a:rPr lang="en-US" dirty="0" smtClean="0"/>
              <a:t> </a:t>
            </a:r>
            <a:r>
              <a:rPr lang="en-US" dirty="0" err="1" smtClean="0"/>
              <a:t>Anmerkungen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00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Projektvorlagen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/>
              <a:t>Die </a:t>
            </a:r>
            <a:r>
              <a:rPr lang="en-US" b="1"/>
              <a:t>Projektvorlagen </a:t>
            </a:r>
            <a:r>
              <a:rPr lang="en-US" smtClean="0"/>
              <a:t>enthalten </a:t>
            </a:r>
            <a:r>
              <a:rPr lang="en-US"/>
              <a:t>Code, der euch beim Starten hilft</a:t>
            </a:r>
            <a:r>
              <a:rPr lang="en-US" smtClean="0"/>
              <a:t>.</a:t>
            </a:r>
          </a:p>
          <a:p>
            <a:pPr marL="514350" lvl="1" indent="-342900"/>
            <a:r>
              <a:rPr lang="en-US" smtClean="0"/>
              <a:t>Pfad: </a:t>
            </a:r>
            <a:r>
              <a:rPr lang="en-US" i="1"/>
              <a:t>~/CPPP/Repos/tud-cppp/exercises/projects/day5</a:t>
            </a:r>
            <a:endParaRPr lang="en-US" i="1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/>
              <a:t>Einfach außerhalb des Repos (bspw. in ~/CPPP/Workspace) ablegen und loslegen.</a:t>
            </a:r>
          </a:p>
        </p:txBody>
      </p:sp>
    </p:spTree>
    <p:extLst>
      <p:ext uri="{BB962C8B-B14F-4D97-AF65-F5344CB8AC3E}">
        <p14:creationId xmlns:p14="http://schemas.microsoft.com/office/powerpoint/2010/main" val="348763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Anschluss des Boards an die Virtuelle Maschine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/>
              <a:t>Im </a:t>
            </a:r>
            <a:r>
              <a:rPr lang="en-US" b="1"/>
              <a:t>Host-System </a:t>
            </a:r>
            <a:r>
              <a:rPr lang="en-US"/>
              <a:t>wird eine USB-zu-Seriell-Schnittstelle erstellt</a:t>
            </a:r>
          </a:p>
          <a:p>
            <a:pPr marL="692150" lvl="1" indent="-342900"/>
            <a:r>
              <a:rPr lang="en-US"/>
              <a:t>Windows: Im Geräte-Manager prüfen, welcher Ports erscheint, wenn das Board angesteckt wird (bspw. </a:t>
            </a:r>
            <a:r>
              <a:rPr lang="en-US" smtClean="0"/>
              <a:t>USB Serial Port -&gt; </a:t>
            </a:r>
            <a:r>
              <a:rPr lang="en-US" sz="2000" smtClean="0">
                <a:latin typeface="Consolas" panose="020B0609020204030204" pitchFamily="49" charset="0"/>
                <a:cs typeface="Consolas" panose="020B0609020204030204" pitchFamily="49" charset="0"/>
              </a:rPr>
              <a:t>COM4</a:t>
            </a:r>
            <a:r>
              <a:rPr lang="en-US"/>
              <a:t>)</a:t>
            </a:r>
          </a:p>
          <a:p>
            <a:pPr marL="692150" lvl="1" indent="-342900"/>
            <a:r>
              <a:rPr lang="en-US"/>
              <a:t>Linux: Nach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/dev/ttyUSB0 </a:t>
            </a:r>
            <a:r>
              <a:rPr lang="en-US"/>
              <a:t>(o.ä.) Ausschau halten</a:t>
            </a:r>
            <a:r>
              <a:rPr lang="en-US" smtClean="0"/>
              <a:t>.</a:t>
            </a:r>
          </a:p>
          <a:p>
            <a:pPr marL="692150" lvl="1" indent="-342900"/>
            <a:r>
              <a:rPr lang="en-US" smtClean="0"/>
              <a:t>Mac: Nach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/dev/ttyp.usbserial-[SERIENNR]</a:t>
            </a:r>
            <a:r>
              <a:rPr lang="en-US" smtClean="0"/>
              <a:t> suchen</a:t>
            </a:r>
            <a:endParaRPr lang="en-US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/>
              <a:t>In der </a:t>
            </a:r>
            <a:r>
              <a:rPr lang="en-US" b="1"/>
              <a:t>Konfiguration der VM </a:t>
            </a:r>
            <a:r>
              <a:rPr lang="en-US"/>
              <a:t>("Ändern…", vor dem Start!) wird z.B.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COM4</a:t>
            </a:r>
            <a:r>
              <a:rPr lang="en-US">
                <a:cs typeface="Consolas" panose="020B0609020204030204" pitchFamily="49" charset="0"/>
              </a:rPr>
              <a:t> bzw.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/dev/ttyUSB0 </a:t>
            </a:r>
            <a:r>
              <a:rPr lang="en-US"/>
              <a:t>des Hosts auf den ersten COM-Port des Guest gelegt ("Host-Schnitstelle")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/>
              <a:t>In der VM</a:t>
            </a:r>
            <a:r>
              <a:rPr lang="en-US"/>
              <a:t> ist dieser serielle Port als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/dev/ttyS0</a:t>
            </a:r>
            <a:r>
              <a:rPr lang="en-US"/>
              <a:t> </a:t>
            </a:r>
            <a:r>
              <a:rPr lang="en-US" smtClean="0"/>
              <a:t>verfügbar (in VM-Konfiguration als COM1 bezeichnet)</a:t>
            </a:r>
            <a:endParaRPr lang="en-US"/>
          </a:p>
          <a:p>
            <a:pPr marL="692150" lvl="1" indent="-342900"/>
            <a:r>
              <a:rPr lang="en-US"/>
              <a:t>Die Makefiles sind so aufgebaut, dass dann alles automatisch ablaufen sollte</a:t>
            </a:r>
            <a:r>
              <a:rPr lang="en-US" smtClean="0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46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dirty="0" smtClean="0"/>
              <a:t>Viel Spaß!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838" y="1700808"/>
            <a:ext cx="5541987" cy="4546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6707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Folien-Brutkasten </a:t>
            </a:r>
            <a:r>
              <a:rPr lang="en-US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Natürlich nicht prüfungsrelevant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8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Was passiert ohne Include Guards</a:t>
            </a:r>
            <a:r>
              <a:rPr lang="en-US" smtClean="0"/>
              <a:t>? Lösung.</a:t>
            </a:r>
            <a:endParaRPr lang="en-US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en-US" smtClean="0"/>
              <a:t>Vor dem Präprozessor</a:t>
            </a:r>
            <a:endParaRPr lang="en-US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en-US" smtClean="0"/>
              <a:t>Nach dem Präprozessor</a:t>
            </a:r>
            <a:endParaRPr lang="en-US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44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Implizite</a:t>
            </a:r>
            <a:r>
              <a:rPr lang="en-US" dirty="0" smtClean="0"/>
              <a:t> </a:t>
            </a:r>
            <a:r>
              <a:rPr lang="en-US" dirty="0" err="1" smtClean="0"/>
              <a:t>Typ-Konvertierung</a:t>
            </a:r>
            <a:r>
              <a:rPr lang="en-US" dirty="0" smtClean="0"/>
              <a:t> und </a:t>
            </a:r>
            <a:r>
              <a:rPr lang="en-US" dirty="0" err="1" smtClean="0"/>
              <a:t>Anonyme</a:t>
            </a:r>
            <a:r>
              <a:rPr lang="en-US" dirty="0" smtClean="0"/>
              <a:t> </a:t>
            </a:r>
            <a:r>
              <a:rPr lang="en-US" dirty="0" err="1" smtClean="0"/>
              <a:t>Objekte</a:t>
            </a:r>
            <a:endParaRPr lang="en-US" dirty="0"/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dirty="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 dirty="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Konstruktor erwartet 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Aber:</a:t>
            </a:r>
            <a:r>
              <a:rPr lang="de-DE" dirty="0" smtClean="0">
                <a:solidFill>
                  <a:schemeClr val="bg1"/>
                </a:solidFill>
              </a:rPr>
              <a:t> Aufrufer verwendet 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I</a:t>
            </a:r>
            <a:r>
              <a:rPr lang="de-DE" b="1" dirty="0" smtClean="0">
                <a:solidFill>
                  <a:schemeClr val="bg1"/>
                </a:solidFill>
              </a:rPr>
              <a:t>mplizite Typkonvertierung,</a:t>
            </a:r>
            <a:r>
              <a:rPr lang="de-DE" dirty="0" smtClean="0">
                <a:solidFill>
                  <a:schemeClr val="bg1"/>
                </a:solidFill>
              </a:rPr>
              <a:t> da 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einen Konstruktor besitzt, der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dirty="0" smtClean="0">
                <a:solidFill>
                  <a:schemeClr val="bg1"/>
                </a:solidFill>
              </a:rPr>
              <a:t> als Parameter hat.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4238509" y="5168505"/>
            <a:ext cx="4468619" cy="1296144"/>
          </a:xfrm>
          <a:prstGeom prst="wedgeRoundRectCallout">
            <a:avLst>
              <a:gd name="adj1" fmla="val -118458"/>
              <a:gd name="adj2" fmla="val -1163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Das generierte Objekt </a:t>
            </a:r>
            <a:r>
              <a:rPr lang="de-DE" smtClean="0">
                <a:solidFill>
                  <a:schemeClr val="bg1"/>
                </a:solidFill>
              </a:rPr>
              <a:t>ist </a:t>
            </a:r>
            <a:r>
              <a:rPr lang="de-DE" b="1" smtClean="0">
                <a:solidFill>
                  <a:schemeClr val="bg1"/>
                </a:solidFill>
              </a:rPr>
              <a:t>"anonym"</a:t>
            </a:r>
            <a:r>
              <a:rPr lang="de-DE" smtClean="0">
                <a:solidFill>
                  <a:schemeClr val="bg1"/>
                </a:solidFill>
              </a:rPr>
              <a:t>, </a:t>
            </a:r>
            <a:r>
              <a:rPr lang="de-DE" dirty="0" smtClean="0">
                <a:solidFill>
                  <a:schemeClr val="bg1"/>
                </a:solidFill>
              </a:rPr>
              <a:t>d.h. kann nach dieser Zeile nicht mehr verwendet werden – daher ist </a:t>
            </a:r>
            <a:r>
              <a:rPr lang="de-DE" b="1" dirty="0" smtClean="0">
                <a:solidFill>
                  <a:schemeClr val="bg1"/>
                </a:solidFill>
              </a:rPr>
              <a:t>nur eine Übergabe als </a:t>
            </a:r>
            <a:r>
              <a:rPr lang="de-DE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de-DE" b="1" dirty="0" smtClean="0">
                <a:solidFill>
                  <a:schemeClr val="bg1"/>
                </a:solidFill>
              </a:rPr>
              <a:t> sinnvoll</a:t>
            </a:r>
            <a:r>
              <a:rPr lang="de-DE" dirty="0" smtClean="0">
                <a:solidFill>
                  <a:schemeClr val="bg1"/>
                </a:solidFill>
              </a:rPr>
              <a:t>.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20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Exkurs: Implizite </a:t>
            </a:r>
            <a:r>
              <a:rPr lang="en-US" err="1" smtClean="0"/>
              <a:t>Typkonvertierung</a:t>
            </a:r>
            <a:r>
              <a:rPr lang="en-US" smtClean="0"/>
              <a:t> unterbinden mit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4276590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dirty="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&amp;student) {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 dirty="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(mike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"Sarah"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4716016" y="4005064"/>
            <a:ext cx="4279144" cy="936104"/>
          </a:xfrm>
          <a:prstGeom prst="wedgeRoundRectCallout">
            <a:avLst>
              <a:gd name="adj1" fmla="val -74426"/>
              <a:gd name="adj2" fmla="val 559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Ohne </a:t>
            </a:r>
            <a:r>
              <a:rPr lang="de-DE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dirty="0" smtClean="0">
                <a:solidFill>
                  <a:schemeClr val="bg1"/>
                </a:solidFill>
              </a:rPr>
              <a:t> kann man </a:t>
            </a: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useStudent</a:t>
            </a:r>
            <a:r>
              <a:rPr lang="de-DE" dirty="0" smtClean="0">
                <a:solidFill>
                  <a:schemeClr val="bg1"/>
                </a:solidFill>
              </a:rPr>
              <a:t> auch so aufrufen wegen </a:t>
            </a:r>
            <a:r>
              <a:rPr lang="de-DE" b="1" dirty="0" smtClean="0">
                <a:solidFill>
                  <a:schemeClr val="bg1"/>
                </a:solidFill>
              </a:rPr>
              <a:t>impliziter Typkonvertierung</a:t>
            </a:r>
            <a:r>
              <a:rPr lang="de-DE" dirty="0" smtClean="0">
                <a:solidFill>
                  <a:schemeClr val="bg1"/>
                </a:solidFill>
              </a:rPr>
              <a:t>.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Schlüsselwort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221553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Welche </a:t>
            </a:r>
            <a:r>
              <a:rPr lang="de-DE" altLang="de-DE" sz="1800"/>
              <a:t>Speicherbereiche</a:t>
            </a:r>
            <a:r>
              <a:rPr lang="de-DE" altLang="de-DE" sz="1800" b="0"/>
              <a:t> gibt es in Java?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Wieso muss man sich in Java </a:t>
            </a:r>
            <a:r>
              <a:rPr lang="de-DE" altLang="de-DE" sz="1800" smtClean="0"/>
              <a:t>so wenig Gedanken</a:t>
            </a:r>
            <a:r>
              <a:rPr lang="de-DE" altLang="de-DE" sz="1800" b="0" smtClean="0"/>
              <a:t> um die Speicherverwaltung machen?</a:t>
            </a:r>
          </a:p>
        </p:txBody>
      </p:sp>
    </p:spTree>
    <p:extLst>
      <p:ext uri="{BB962C8B-B14F-4D97-AF65-F5344CB8AC3E}">
        <p14:creationId xmlns:p14="http://schemas.microsoft.com/office/powerpoint/2010/main" val="395170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>
          <a:xfrm>
            <a:off x="333362" y="427697"/>
            <a:ext cx="6877050" cy="838200"/>
          </a:xfrm>
        </p:spPr>
        <p:txBody>
          <a:bodyPr/>
          <a:lstStyle/>
          <a:p>
            <a:r>
              <a:rPr lang="de-DE" altLang="de-DE" smtClean="0"/>
              <a:t>Alternativer Blick auf die Bedeutung von </a:t>
            </a:r>
            <a:r>
              <a:rPr lang="de-DE" altLang="de-DE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mtClean="0"/>
              <a:t> an verschiedenen Positionen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                           CONST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&amp;i; </a:t>
            </a: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CONST</a:t>
            </a: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CONST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     CONST                 CONST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     CONST                 CONST</a:t>
            </a:r>
            <a:endParaRPr lang="de-DE" altLang="de-DE" sz="16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564904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481263" y="5300663"/>
              <a:ext cx="698500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2267</a:t>
              </a:r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 dirty="0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 dirty="0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 dirty="0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 dirty="0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77777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*iP;</a:t>
              </a:r>
              <a:endParaRPr lang="de-DE" altLang="de-DE" sz="1600" b="0" dirty="0"/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50366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i</a:t>
              </a:r>
              <a:endParaRPr lang="de-DE" altLang="de-DE" sz="1600" b="0"/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5071175" y="5300663"/>
              <a:ext cx="298450" cy="3508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19972"/>
            <a:chOff x="1585757" y="3120071"/>
            <a:chExt cx="2942574" cy="819972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571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i="1"/>
                <a:t>2267</a:t>
              </a:r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r>
                <a:rPr lang="de-DE" altLang="de-DE" sz="1200" b="0" smtClean="0"/>
                <a:t/>
              </a:r>
              <a:br>
                <a:rPr lang="de-DE" altLang="de-DE" sz="1200" b="0" smtClean="0"/>
              </a:br>
              <a:r>
                <a:rPr lang="de-DE" altLang="de-DE" sz="1200" b="0" smtClean="0"/>
                <a:t>(</a:t>
              </a:r>
              <a:r>
                <a:rPr lang="de-DE" altLang="de-DE" sz="1200" b="0"/>
                <a:t>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410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int*</a:t>
              </a:r>
              <a:endParaRPr lang="de-DE" altLang="de-DE" sz="1400" b="0"/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iP</a:t>
              </a:r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</a:t>
              </a:r>
              <a:endParaRPr lang="de-DE" altLang="de-DE" sz="1400" b="0"/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</a:t>
              </a:r>
              <a:endParaRPr lang="de-DE" altLang="de-DE" sz="1600" b="0"/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10</a:t>
              </a:r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grpSp>
        <p:nvGrpSpPr>
          <p:cNvPr id="4" name="Gruppieren 3"/>
          <p:cNvGrpSpPr/>
          <p:nvPr/>
        </p:nvGrpSpPr>
        <p:grpSpPr>
          <a:xfrm>
            <a:off x="4846322" y="2134372"/>
            <a:ext cx="1591419" cy="144462"/>
            <a:chOff x="3228231" y="3695381"/>
            <a:chExt cx="1591419" cy="144462"/>
          </a:xfrm>
        </p:grpSpPr>
        <p:sp>
          <p:nvSpPr>
            <p:cNvPr id="9221" name="Line 8"/>
            <p:cNvSpPr>
              <a:spLocks noChangeShapeType="1"/>
            </p:cNvSpPr>
            <p:nvPr/>
          </p:nvSpPr>
          <p:spPr bwMode="auto">
            <a:xfrm flipV="1">
              <a:off x="3347864" y="3767612"/>
              <a:ext cx="14717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9285" name="Oval 24"/>
            <p:cNvSpPr>
              <a:spLocks noChangeArrowheads="1"/>
            </p:cNvSpPr>
            <p:nvPr/>
          </p:nvSpPr>
          <p:spPr bwMode="auto">
            <a:xfrm>
              <a:off x="3228231" y="3695381"/>
              <a:ext cx="144463" cy="14446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7914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Weak SmartPointer: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mtClean="0"/>
              <a:t>Ablauf mit std::weak_ptr&lt;Person&gt;: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Floor[0]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0 Smart Pointer und 1 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0 Smart/Weak 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Bob wird zerstört</a:t>
            </a:r>
            <a:endParaRPr lang="de-DE" altLang="de-DE" b="0" dirty="0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dirty="0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err="1">
                <a:solidFill>
                  <a:schemeClr val="bg1"/>
                </a:solidFill>
              </a:rPr>
              <a:t>Floor</a:t>
            </a:r>
            <a:r>
              <a:rPr lang="de-DE" dirty="0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"Rückwärtsrichtung" als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Eve</a:t>
              </a:r>
              <a:endParaRPr lang="en-US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Bob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8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 animBg="1"/>
      <p:bldP spid="37905" grpId="0" animBg="1"/>
      <p:bldP spid="37906" grpId="0" animBg="1"/>
      <p:bldP spid="19" grpId="0" animBg="1"/>
      <p:bldP spid="19" grpId="1" animBg="1"/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Beispiel:</a:t>
            </a:r>
            <a:r>
              <a:rPr lang="de-DE" altLang="de-DE" smtClean="0"/>
              <a:t/>
            </a:r>
            <a:br>
              <a:rPr lang="de-DE" altLang="de-DE" smtClean="0"/>
            </a:br>
            <a:r>
              <a:rPr lang="de-DE" altLang="de-DE" smtClean="0"/>
              <a:t>Aufzugsimulation</a:t>
            </a:r>
            <a:endParaRPr lang="de-DE" altLang="de-DE" dirty="0" smtClean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Aufzugstrategie</a:t>
            </a:r>
            <a:r>
              <a:rPr lang="de-DE" dirty="0" smtClean="0">
                <a:solidFill>
                  <a:schemeClr val="bg1"/>
                </a:solidFill>
              </a:rPr>
              <a:t> legt Abarbeitungsreihenfolge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fest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 smtClean="0">
                <a:solidFill>
                  <a:schemeClr val="bg1"/>
                </a:solidFill>
              </a:rPr>
              <a:t>Metriken/Optimierungsziele</a:t>
            </a:r>
            <a:r>
              <a:rPr lang="de-DE" b="1" dirty="0">
                <a:solidFill>
                  <a:schemeClr val="bg1"/>
                </a:solidFill>
              </a:rPr>
              <a:t>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Beispiel:</a:t>
            </a:r>
            <a:br>
              <a:rPr lang="de-DE" altLang="de-DE" dirty="0" smtClean="0"/>
            </a:br>
            <a:r>
              <a:rPr lang="de-DE" altLang="de-DE" dirty="0" smtClean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06413" cy="153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1313" cy="153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064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962025" cy="153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1" u="none" strike="noStrike" cap="none" normalizeH="0" baseline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481138" cy="153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177165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42913" cy="153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191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11430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974725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2860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3921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2860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1"/>
              <a:ext cx="5191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11430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822325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2860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3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064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Klasse und abstrakte Klasse</a:t>
            </a:r>
            <a:endParaRPr lang="en-US"/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2232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2286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Assoziation mit Rollenname und Multiplizität und std::string-Attribut von Person</a:t>
            </a:r>
            <a:endParaRPr lang="en-US"/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962025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1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341312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962025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1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44442" cy="357188"/>
            <a:chOff x="4799013" y="3601492"/>
            <a:chExt cx="1708150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3" y="3715792"/>
              <a:ext cx="1215076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4698701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Vererbung</a:t>
            </a:r>
            <a:endParaRPr lang="en-US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064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4698701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Aggregation</a:t>
            </a:r>
            <a:endParaRPr lang="en-US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Legende</a:t>
            </a:r>
            <a:endParaRPr lang="en-US" b="1"/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Klassendiagramm</a:t>
            </a:r>
            <a:endParaRPr lang="en-US" b="1"/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14703" cy="144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 dirty="0" smtClean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  <a:endParaRPr lang="de-DE" altLang="de-DE" sz="1600" b="0" dirty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 dirty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dirty="0" err="1" smtClean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 dirty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dirty="0">
                <a:solidFill>
                  <a:schemeClr val="bg1"/>
                </a:solidFill>
              </a:rPr>
              <a:t>Jede Datei enthält (meistens nur) eine </a:t>
            </a:r>
            <a:r>
              <a:rPr lang="de-DE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dirty="0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10244" name="Textfeld 4"/>
          <p:cNvSpPr txBox="1">
            <a:spLocks noChangeArrowheads="1"/>
          </p:cNvSpPr>
          <p:nvPr/>
        </p:nvSpPr>
        <p:spPr bwMode="auto">
          <a:xfrm>
            <a:off x="395288" y="1916113"/>
            <a:ext cx="5256832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smtClean="0"/>
              <a:t>Wie implementiert man </a:t>
            </a:r>
            <a:r>
              <a:rPr lang="de-DE" altLang="de-DE" sz="1800" dirty="0" smtClean="0"/>
              <a:t>Funktionen</a:t>
            </a:r>
            <a:r>
              <a:rPr lang="de-DE" altLang="de-DE" sz="1800" b="0" dirty="0" smtClean="0"/>
              <a:t> in Java?</a:t>
            </a:r>
            <a:endParaRPr lang="de-DE" altLang="de-DE" sz="1800" b="0" dirty="0"/>
          </a:p>
        </p:txBody>
      </p:sp>
      <p:sp>
        <p:nvSpPr>
          <p:cNvPr id="10245" name="Textfeld 5"/>
          <p:cNvSpPr txBox="1">
            <a:spLocks noChangeArrowheads="1"/>
          </p:cNvSpPr>
          <p:nvPr/>
        </p:nvSpPr>
        <p:spPr bwMode="auto">
          <a:xfrm>
            <a:off x="395288" y="3036888"/>
            <a:ext cx="4681537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Ist es sinnvoll, die </a:t>
            </a:r>
            <a:r>
              <a:rPr lang="de-DE" altLang="de-DE" sz="1800" dirty="0"/>
              <a:t>Paketstruktur</a:t>
            </a:r>
            <a:r>
              <a:rPr lang="de-DE" altLang="de-DE" sz="1800" b="0" dirty="0"/>
              <a:t> an der </a:t>
            </a:r>
            <a:r>
              <a:rPr lang="de-DE" altLang="de-DE" sz="1800" dirty="0"/>
              <a:t>Verzeichnisstruktur</a:t>
            </a:r>
            <a:r>
              <a:rPr lang="de-DE" altLang="de-DE" sz="1800" b="0" dirty="0"/>
              <a:t> zu binden?</a:t>
            </a:r>
          </a:p>
        </p:txBody>
      </p:sp>
      <p:sp>
        <p:nvSpPr>
          <p:cNvPr id="10246" name="Textfeld 6"/>
          <p:cNvSpPr txBox="1">
            <a:spLocks noChangeArrowheads="1"/>
          </p:cNvSpPr>
          <p:nvPr/>
        </p:nvSpPr>
        <p:spPr bwMode="auto">
          <a:xfrm>
            <a:off x="395288" y="4117975"/>
            <a:ext cx="4681537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Darf man in Java </a:t>
            </a:r>
            <a:r>
              <a:rPr lang="de-DE" altLang="de-DE" sz="1800"/>
              <a:t>mehrere Klassen in einer Datei </a:t>
            </a:r>
            <a:r>
              <a:rPr lang="de-DE" altLang="de-DE" sz="1800" b="0"/>
              <a:t>implementieren?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652120" y="2708919"/>
            <a:ext cx="2794000" cy="519501"/>
          </a:xfrm>
          <a:prstGeom prst="wedgeRoundRectCallout">
            <a:avLst>
              <a:gd name="adj1" fmla="val 26105"/>
              <a:gd name="adj2" fmla="val 1647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Hier seid Ihr gefragt! </a:t>
            </a:r>
            <a:r>
              <a:rPr lang="de-DE" dirty="0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smtClean="0">
                <a:latin typeface="Consolas" pitchFamily="49" charset="0"/>
                <a:cs typeface="Consolas" pitchFamily="49" charset="0"/>
              </a:rPr>
              <a:t>Building.hpp</a:t>
            </a:r>
            <a:endParaRPr lang="de-DE" altLang="de-DE" sz="1600" b="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 dirty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dirty="0" err="1" smtClean="0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 dirty="0">
                <a:solidFill>
                  <a:schemeClr val="bg1"/>
                </a:solidFill>
              </a:rPr>
              <a:t>Beliebige Verzeichnisstruktur </a:t>
            </a:r>
            <a:r>
              <a:rPr lang="de-DE" dirty="0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dirty="0">
                <a:solidFill>
                  <a:schemeClr val="bg1"/>
                </a:solidFill>
              </a:rPr>
              <a:t>Klassen werden in </a:t>
            </a:r>
            <a:r>
              <a:rPr lang="de-DE" b="1" dirty="0">
                <a:solidFill>
                  <a:schemeClr val="bg1"/>
                </a:solidFill>
              </a:rPr>
              <a:t>Header</a:t>
            </a:r>
            <a:r>
              <a:rPr lang="de-DE" dirty="0">
                <a:solidFill>
                  <a:schemeClr val="bg1"/>
                </a:solidFill>
              </a:rPr>
              <a:t>- und </a:t>
            </a:r>
            <a:r>
              <a:rPr lang="de-DE" b="1" dirty="0">
                <a:solidFill>
                  <a:schemeClr val="bg1"/>
                </a:solidFill>
              </a:rPr>
              <a:t>Implementierung</a:t>
            </a:r>
            <a:r>
              <a:rPr lang="de-DE" dirty="0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Implementierungsdateien mit </a:t>
            </a:r>
            <a:r>
              <a:rPr lang="de-DE" b="1" dirty="0">
                <a:solidFill>
                  <a:schemeClr val="bg1"/>
                </a:solidFill>
              </a:rPr>
              <a:t>Funktionen </a:t>
            </a:r>
            <a:r>
              <a:rPr lang="de-DE" dirty="0" smtClean="0">
                <a:solidFill>
                  <a:schemeClr val="bg1"/>
                </a:solidFill>
              </a:rPr>
              <a:t>(nicht Methoden</a:t>
            </a:r>
            <a:r>
              <a:rPr lang="de-DE" dirty="0">
                <a:solidFill>
                  <a:schemeClr val="bg1"/>
                </a:solidFill>
              </a:rPr>
              <a:t>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 dirty="0">
                <a:solidFill>
                  <a:schemeClr val="bg1"/>
                </a:solidFill>
              </a:rPr>
              <a:t>Mehrere Klassen</a:t>
            </a:r>
            <a:r>
              <a:rPr lang="de-DE" dirty="0">
                <a:solidFill>
                  <a:schemeClr val="bg1"/>
                </a:solidFill>
              </a:rPr>
              <a:t> können flexibel in Header/Implementierungsdateien kombiniert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 smtClean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dirty="0" smtClean="0"/>
              <a:t>Idee des Praktikums</a:t>
            </a:r>
          </a:p>
          <a:p>
            <a:pPr lvl="1" eaLnBrk="1" hangingPunct="1">
              <a:defRPr/>
            </a:pPr>
            <a:r>
              <a:rPr lang="de-DE" sz="2200" b="1" dirty="0" smtClean="0"/>
              <a:t>Vorlesung</a:t>
            </a:r>
            <a:r>
              <a:rPr lang="de-DE" sz="2200" dirty="0" smtClean="0"/>
              <a:t> 	vermittelt 	</a:t>
            </a:r>
            <a:r>
              <a:rPr lang="de-DE" sz="2200" b="1" dirty="0" smtClean="0"/>
              <a:t>Konzepte</a:t>
            </a:r>
          </a:p>
          <a:p>
            <a:pPr lvl="1" eaLnBrk="1" hangingPunct="1">
              <a:defRPr/>
            </a:pPr>
            <a:r>
              <a:rPr lang="de-DE" sz="2200" b="1" dirty="0" smtClean="0"/>
              <a:t>Übung</a:t>
            </a:r>
            <a:r>
              <a:rPr lang="de-DE" sz="2200" dirty="0" smtClean="0"/>
              <a:t> 	vermittelt 	</a:t>
            </a:r>
            <a:r>
              <a:rPr lang="de-DE" sz="2200" b="1" dirty="0" smtClean="0"/>
              <a:t>praktische Kenntnisse</a:t>
            </a:r>
            <a:r>
              <a:rPr lang="de-DE" sz="2200" dirty="0" smtClean="0"/>
              <a:t/>
            </a:r>
            <a:br>
              <a:rPr lang="de-DE" sz="2200" dirty="0" smtClean="0"/>
            </a:br>
            <a:r>
              <a:rPr lang="de-DE" sz="2200" dirty="0" smtClean="0"/>
              <a:t/>
            </a:r>
            <a:br>
              <a:rPr lang="de-DE" sz="2200" dirty="0" smtClean="0"/>
            </a:br>
            <a:endParaRPr lang="de-DE" sz="2200" dirty="0" smtClean="0"/>
          </a:p>
          <a:p>
            <a:pPr marL="180975" lvl="1" indent="0" eaLnBrk="1" hangingPunct="1">
              <a:buNone/>
              <a:defRPr/>
            </a:pPr>
            <a:r>
              <a:rPr lang="de-DE" sz="2200" b="1" dirty="0" smtClean="0"/>
              <a:t>Basisvoraussetzungen</a:t>
            </a:r>
          </a:p>
          <a:p>
            <a:pPr lvl="1" eaLnBrk="1" hangingPunct="1">
              <a:defRPr/>
            </a:pPr>
            <a:r>
              <a:rPr lang="de-DE" sz="2200" dirty="0" smtClean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dirty="0" smtClean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dirty="0" smtClean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Projektstruktur</a:t>
            </a:r>
          </a:p>
        </p:txBody>
      </p:sp>
      <p:cxnSp>
        <p:nvCxnSpPr>
          <p:cNvPr id="12291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292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2293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pic>
        <p:nvPicPr>
          <p:cNvPr id="1229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46" y="2409825"/>
            <a:ext cx="3001692" cy="394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688" y="2409825"/>
            <a:ext cx="3601544" cy="3251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bgerundete rechteckige Legende 7"/>
          <p:cNvSpPr/>
          <p:nvPr/>
        </p:nvSpPr>
        <p:spPr>
          <a:xfrm>
            <a:off x="1899766" y="1484784"/>
            <a:ext cx="4544076" cy="667866"/>
          </a:xfrm>
          <a:prstGeom prst="wedgeRoundRectCallout">
            <a:avLst>
              <a:gd name="adj1" fmla="val -51648"/>
              <a:gd name="adj2" fmla="val 1431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Best Practice:</a:t>
            </a:r>
            <a:r>
              <a:rPr lang="de-DE" smtClean="0">
                <a:solidFill>
                  <a:schemeClr val="bg1"/>
                </a:solidFill>
              </a:rPr>
              <a:t> Getrennte </a:t>
            </a:r>
            <a:r>
              <a:rPr lang="de-DE" dirty="0" smtClean="0">
                <a:solidFill>
                  <a:schemeClr val="bg1"/>
                </a:solidFill>
              </a:rPr>
              <a:t>Ordner für Header und Implementierung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14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smtClean="0"/>
              <a:t>Header</a:t>
            </a:r>
            <a:r>
              <a:rPr lang="de-DE" altLang="de-DE" smtClean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smtClean="0">
                <a:solidFill>
                  <a:srgbClr val="3F7F5F"/>
                </a:solidFill>
                <a:latin typeface="Consolas" pitchFamily="49" charset="0"/>
              </a:rPr>
              <a:t>/*</a:t>
            </a:r>
            <a:endParaRPr lang="de-DE" altLang="de-DE" sz="1200" b="0" dirty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dirty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* Floors </a:t>
            </a:r>
            <a:r>
              <a:rPr lang="de-DE" altLang="de-DE" sz="1200" b="0" dirty="0" err="1">
                <a:solidFill>
                  <a:srgbClr val="3F7F5F"/>
                </a:solidFill>
                <a:latin typeface="Consolas" pitchFamily="49" charset="0"/>
              </a:rPr>
              <a:t>and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dirty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dirty="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 dirty="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484784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Kommentare</a:t>
            </a:r>
            <a:r>
              <a:rPr lang="de-DE" dirty="0">
                <a:solidFill>
                  <a:schemeClr val="bg1"/>
                </a:solidFill>
              </a:rPr>
              <a:t> wie in </a:t>
            </a:r>
            <a:r>
              <a:rPr lang="de-DE" dirty="0" smtClean="0">
                <a:solidFill>
                  <a:schemeClr val="bg1"/>
                </a:solidFill>
              </a:rPr>
              <a:t>Java</a:t>
            </a:r>
          </a:p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 dirty="0" smtClean="0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 dirty="0" smtClean="0">
                <a:solidFill>
                  <a:schemeClr val="bg1"/>
                </a:solidFill>
              </a:rPr>
              <a:t>	</a:t>
            </a:r>
            <a:r>
              <a:rPr lang="de-DE" dirty="0" err="1" smtClean="0">
                <a:solidFill>
                  <a:schemeClr val="bg1"/>
                </a:solidFill>
              </a:rPr>
              <a:t>einzeilg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err="1">
                <a:solidFill>
                  <a:schemeClr val="bg1"/>
                </a:solidFill>
              </a:rPr>
              <a:t>Include</a:t>
            </a:r>
            <a:r>
              <a:rPr lang="de-DE" b="1" dirty="0">
                <a:solidFill>
                  <a:schemeClr val="bg1"/>
                </a:solidFill>
              </a:rPr>
              <a:t>-Anweisungen</a:t>
            </a:r>
            <a:r>
              <a:rPr lang="de-DE" dirty="0">
                <a:solidFill>
                  <a:schemeClr val="bg1"/>
                </a:solidFill>
              </a:rPr>
              <a:t> wie Import-Befehle in </a:t>
            </a:r>
            <a:r>
              <a:rPr lang="de-DE" dirty="0" smtClean="0">
                <a:solidFill>
                  <a:schemeClr val="bg1"/>
                </a:solidFill>
              </a:rPr>
              <a:t>Java: </a:t>
            </a:r>
            <a:endParaRPr lang="de-DE" dirty="0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 dirty="0" smtClean="0">
                <a:solidFill>
                  <a:schemeClr val="bg1"/>
                </a:solidFill>
              </a:rPr>
              <a:t>für </a:t>
            </a:r>
            <a:r>
              <a:rPr lang="de-DE" dirty="0">
                <a:solidFill>
                  <a:schemeClr val="bg1"/>
                </a:solidFill>
              </a:rPr>
              <a:t>Bibliotheken,</a:t>
            </a:r>
            <a:r>
              <a:rPr lang="de-DE">
                <a:solidFill>
                  <a:schemeClr val="bg1"/>
                </a:solidFill>
              </a:rPr>
              <a:t/>
            </a:r>
            <a:br>
              <a:rPr lang="de-DE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 dirty="0" smtClean="0">
                <a:solidFill>
                  <a:schemeClr val="bg1"/>
                </a:solidFill>
              </a:rPr>
              <a:t>für </a:t>
            </a:r>
            <a:r>
              <a:rPr lang="de-DE" dirty="0">
                <a:solidFill>
                  <a:schemeClr val="bg1"/>
                </a:solidFill>
              </a:rPr>
              <a:t>eigenen Code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55780"/>
              <a:gd name="adj2" fmla="val 1447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Deklaration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b="1" dirty="0">
                <a:solidFill>
                  <a:schemeClr val="bg1"/>
                </a:solidFill>
              </a:rPr>
              <a:t>der Klasse</a:t>
            </a:r>
            <a:r>
              <a:rPr lang="de-DE" dirty="0">
                <a:solidFill>
                  <a:schemeClr val="bg1"/>
                </a:solidFill>
              </a:rPr>
              <a:t> ist </a:t>
            </a:r>
            <a:r>
              <a:rPr lang="de-DE" dirty="0" smtClean="0">
                <a:solidFill>
                  <a:schemeClr val="bg1"/>
                </a:solidFill>
              </a:rPr>
              <a:t>wie </a:t>
            </a:r>
            <a:r>
              <a:rPr lang="de-DE" dirty="0">
                <a:solidFill>
                  <a:schemeClr val="bg1"/>
                </a:solidFill>
              </a:rPr>
              <a:t>ein Interface in </a:t>
            </a:r>
            <a:r>
              <a:rPr lang="de-DE" dirty="0" smtClean="0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5025729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511852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dirty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dirty="0" err="1" smtClean="0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building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floors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Header und </a:t>
            </a:r>
            <a:r>
              <a:rPr lang="de-DE" altLang="de-DE" u="sng" smtClean="0"/>
              <a:t>Implementierungs</a:t>
            </a:r>
            <a:r>
              <a:rPr lang="de-DE" altLang="de-DE" smtClean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 smtClean="0">
                <a:solidFill>
                  <a:schemeClr val="bg1"/>
                </a:solidFill>
              </a:rPr>
              <a:t>Using</a:t>
            </a:r>
            <a:r>
              <a:rPr lang="de-DE" b="1" dirty="0" smtClean="0">
                <a:solidFill>
                  <a:schemeClr val="bg1"/>
                </a:solidFill>
              </a:rPr>
              <a:t>-Befehle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sind wie statische Imports </a:t>
            </a:r>
            <a:r>
              <a:rPr lang="de-DE">
                <a:solidFill>
                  <a:schemeClr val="bg1"/>
                </a:solidFill>
              </a:rPr>
              <a:t>in </a:t>
            </a:r>
            <a:r>
              <a:rPr lang="de-DE" smtClean="0">
                <a:solidFill>
                  <a:schemeClr val="bg1"/>
                </a:solidFill>
              </a:rPr>
              <a:t>Java (</a:t>
            </a:r>
            <a:r>
              <a:rPr lang="de-DE" i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statt </a:t>
            </a:r>
            <a:r>
              <a:rPr lang="de-DE" i="1" dirty="0" err="1" smtClean="0">
                <a:solidFill>
                  <a:schemeClr val="bg1"/>
                </a:solidFill>
              </a:rPr>
              <a:t>std</a:t>
            </a:r>
            <a:r>
              <a:rPr lang="de-DE" i="1" dirty="0" smtClean="0">
                <a:solidFill>
                  <a:schemeClr val="bg1"/>
                </a:solidFill>
              </a:rPr>
              <a:t>::</a:t>
            </a:r>
            <a:r>
              <a:rPr lang="de-DE" i="1" err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VORSICHT</a:t>
            </a:r>
            <a:r>
              <a:rPr lang="de-DE" smtClean="0">
                <a:solidFill>
                  <a:schemeClr val="bg1"/>
                </a:solidFill>
              </a:rPr>
              <a:t>: Sollte stets hinter den #includes auftreten.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Header-Datei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</a:t>
            </a:r>
            <a:r>
              <a:rPr lang="de-DE" smtClean="0">
                <a:solidFill>
                  <a:schemeClr val="bg1"/>
                </a:solidFill>
              </a:rPr>
              <a:t>eingebunden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("exakte" Einfügung)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Methoden</a:t>
            </a:r>
            <a:r>
              <a:rPr lang="de-DE" dirty="0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Kompilierung</a:t>
            </a:r>
            <a:endParaRPr lang="de-DE" altLang="de-DE" dirty="0" smtClean="0"/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  <a:endParaRPr lang="de-DE" sz="1400" b="1" dirty="0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 Main.class</a:t>
            </a:r>
            <a:endParaRPr lang="de-DE" sz="1400" b="1" dirty="0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  <a:endParaRPr lang="de-DE" sz="1400" b="1" dirty="0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18" grpId="0" animBg="1"/>
      <p:bldP spid="17420" grpId="0" animBg="1"/>
      <p:bldP spid="86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dirty="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dirty="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dirty="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dirty="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dirty="0" smtClean="0"/>
                    <a:t>Objektcode</a:t>
                  </a:r>
                  <a:r>
                    <a:rPr lang="de-DE" altLang="de-DE" sz="1800" b="0" dirty="0" smtClean="0"/>
                    <a:t> (</a:t>
                  </a:r>
                  <a:r>
                    <a:rPr lang="de-DE" altLang="de-DE" sz="1800" b="0" i="1" dirty="0" smtClean="0"/>
                    <a:t>*.o</a:t>
                  </a:r>
                  <a:r>
                    <a:rPr lang="de-DE" altLang="de-DE" sz="1800" b="0" dirty="0" smtClean="0"/>
                    <a:t>)</a:t>
                  </a:r>
                  <a:endParaRPr lang="de-DE" altLang="de-DE" sz="1800" b="0" dirty="0"/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</a:t>
            </a:r>
            <a:endParaRPr lang="de-DE" sz="1400" b="1" dirty="0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 *</a:t>
            </a:r>
            <a:endParaRPr lang="de-DE" sz="1400" b="1" dirty="0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Building.o</a:t>
            </a:r>
            <a:endParaRPr lang="de-DE" sz="1400" b="1" dirty="0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dirty="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dirty="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dirty="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dirty="0" smtClean="0"/>
                  <a:t>Maschinencode</a:t>
                </a:r>
                <a:r>
                  <a:rPr lang="de-DE" altLang="de-DE" sz="1800" b="0" dirty="0" smtClean="0"/>
                  <a:t> </a:t>
                </a:r>
                <a:r>
                  <a:rPr lang="de-DE" altLang="de-DE" sz="1800" b="0" dirty="0"/>
                  <a:t>(</a:t>
                </a:r>
                <a:r>
                  <a:rPr lang="de-DE" altLang="de-DE" sz="1800" b="0" dirty="0" smtClean="0"/>
                  <a:t>main.exe,</a:t>
                </a:r>
                <a:br>
                  <a:rPr lang="de-DE" altLang="de-DE" sz="1800" b="0" dirty="0" smtClean="0"/>
                </a:br>
                <a:r>
                  <a:rPr lang="de-DE" altLang="de-DE" sz="1800" b="0" dirty="0" smtClean="0"/>
                  <a:t>mylib.dll, </a:t>
                </a:r>
                <a:r>
                  <a:rPr lang="de-DE" altLang="de-DE" sz="1800" b="0" dirty="0" err="1" smtClean="0"/>
                  <a:t>mylib.a</a:t>
                </a:r>
                <a:r>
                  <a:rPr lang="de-DE" altLang="de-DE" sz="1800" b="0" i="1" dirty="0" smtClean="0"/>
                  <a:t>)</a:t>
                </a:r>
                <a:endParaRPr lang="de-DE" altLang="de-DE" sz="1800" b="0" dirty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 dirty="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 dirty="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 dirty="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 dirty="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 dirty="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dirty="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 dirty="0" smtClean="0"/>
                    <a:t>(</a:t>
                  </a:r>
                  <a:r>
                    <a:rPr lang="de-DE" altLang="de-DE" sz="1800" b="0" i="1" dirty="0" smtClean="0"/>
                    <a:t>*.o</a:t>
                  </a:r>
                  <a:r>
                    <a:rPr lang="de-DE" altLang="de-DE" sz="1800" b="0" dirty="0" smtClean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dirty="0" smtClean="0"/>
                    <a:t>Bibliotheken</a:t>
                  </a:r>
                  <a:r>
                    <a:rPr lang="de-DE" altLang="de-DE" sz="1800" b="0" dirty="0" smtClean="0"/>
                    <a:t/>
                  </a:r>
                  <a:br>
                    <a:rPr lang="de-DE" altLang="de-DE" sz="1800" b="0" dirty="0" smtClean="0"/>
                  </a:br>
                  <a:r>
                    <a:rPr lang="de-DE" altLang="de-DE" sz="1800" b="0" dirty="0" smtClean="0"/>
                    <a:t>(*.</a:t>
                  </a:r>
                  <a:r>
                    <a:rPr lang="de-DE" altLang="de-DE" sz="1800" b="0" dirty="0" err="1" smtClean="0"/>
                    <a:t>dll</a:t>
                  </a:r>
                  <a:r>
                    <a:rPr lang="de-DE" altLang="de-DE" sz="1800" b="0" dirty="0" smtClean="0"/>
                    <a:t>, *.a, *.so)</a:t>
                  </a:r>
                  <a:endParaRPr lang="de-DE" altLang="de-DE" sz="1800" b="0" dirty="0"/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Compiler bearbeitet </a:t>
            </a:r>
            <a:r>
              <a:rPr lang="de-DE" b="1" dirty="0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Objektdateien müssen </a:t>
            </a:r>
            <a:r>
              <a:rPr lang="de-DE" b="1" dirty="0">
                <a:solidFill>
                  <a:schemeClr val="bg1"/>
                </a:solidFill>
              </a:rPr>
              <a:t>untereinander</a:t>
            </a:r>
            <a:r>
              <a:rPr lang="de-DE" dirty="0">
                <a:solidFill>
                  <a:schemeClr val="bg1"/>
                </a:solidFill>
              </a:rPr>
              <a:t> und auch mit </a:t>
            </a:r>
            <a:r>
              <a:rPr lang="de-DE" b="1" dirty="0">
                <a:solidFill>
                  <a:schemeClr val="bg1"/>
                </a:solidFill>
              </a:rPr>
              <a:t>Bibliotheken</a:t>
            </a:r>
            <a:r>
              <a:rPr lang="de-DE" dirty="0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Statisches </a:t>
            </a:r>
            <a:r>
              <a:rPr lang="en-US" dirty="0" smtClean="0"/>
              <a:t>und </a:t>
            </a:r>
            <a:r>
              <a:rPr lang="en-US" dirty="0" err="1" smtClean="0"/>
              <a:t>dynamisches</a:t>
            </a:r>
            <a:r>
              <a:rPr lang="en-US" dirty="0" smtClean="0"/>
              <a:t> </a:t>
            </a:r>
            <a:r>
              <a:rPr lang="en-US" dirty="0" err="1" smtClean="0"/>
              <a:t>Linken</a:t>
            </a:r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000" dirty="0" err="1" smtClean="0"/>
              <a:t>Statisches</a:t>
            </a:r>
            <a:r>
              <a:rPr lang="en-US" sz="2000" dirty="0" smtClean="0"/>
              <a:t> </a:t>
            </a:r>
            <a:r>
              <a:rPr lang="en-US" sz="2000" dirty="0" err="1" smtClean="0"/>
              <a:t>Linken</a:t>
            </a:r>
            <a:endParaRPr lang="en-US" sz="2000" dirty="0" smtClean="0"/>
          </a:p>
          <a:p>
            <a:pPr algn="ctr"/>
            <a:r>
              <a:rPr lang="en-US" sz="1600" b="0" dirty="0" smtClean="0"/>
              <a:t>(Static Libraries und Shared Archives)</a:t>
            </a:r>
            <a:endParaRPr lang="en-US" sz="1600" b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Bibliothek</a:t>
            </a:r>
            <a:r>
              <a:rPr lang="en-US" sz="2000" dirty="0" smtClean="0"/>
              <a:t> muss </a:t>
            </a:r>
            <a:r>
              <a:rPr lang="en-US" sz="2000" dirty="0" err="1" smtClean="0"/>
              <a:t>zur</a:t>
            </a:r>
            <a:r>
              <a:rPr lang="en-US" sz="2000" dirty="0" smtClean="0"/>
              <a:t> </a:t>
            </a:r>
            <a:r>
              <a:rPr lang="en-US" sz="2000" b="1" dirty="0" err="1" smtClean="0"/>
              <a:t>Linkzeit</a:t>
            </a:r>
            <a:r>
              <a:rPr lang="en-US" sz="2000" dirty="0" smtClean="0"/>
              <a:t> </a:t>
            </a:r>
            <a:r>
              <a:rPr lang="en-US" sz="2000" dirty="0" err="1" smtClean="0"/>
              <a:t>vorhanden</a:t>
            </a:r>
            <a:r>
              <a:rPr lang="en-US" sz="2000" dirty="0" smtClean="0"/>
              <a:t> sein.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000" smtClean="0"/>
              <a:t>"Kopie" </a:t>
            </a:r>
            <a:r>
              <a:rPr lang="en-US" sz="2000" dirty="0" smtClean="0"/>
              <a:t>der </a:t>
            </a:r>
            <a:r>
              <a:rPr lang="en-US" sz="2000" dirty="0" err="1" smtClean="0"/>
              <a:t>Bibliothek</a:t>
            </a:r>
            <a:r>
              <a:rPr lang="en-US" sz="2000" dirty="0" smtClean="0"/>
              <a:t> </a:t>
            </a:r>
            <a:r>
              <a:rPr lang="en-US" sz="2000" dirty="0" err="1" smtClean="0"/>
              <a:t>wird</a:t>
            </a:r>
            <a:r>
              <a:rPr lang="en-US" sz="2000" dirty="0" smtClean="0"/>
              <a:t> </a:t>
            </a:r>
            <a:r>
              <a:rPr lang="en-US" sz="2000" dirty="0" err="1" smtClean="0"/>
              <a:t>im</a:t>
            </a:r>
            <a:r>
              <a:rPr lang="en-US" sz="2000" dirty="0" smtClean="0"/>
              <a:t> </a:t>
            </a:r>
            <a:r>
              <a:rPr lang="en-US" sz="2000" dirty="0" err="1" smtClean="0"/>
              <a:t>Compilat</a:t>
            </a:r>
            <a:r>
              <a:rPr lang="en-US" sz="2000" dirty="0" smtClean="0"/>
              <a:t> (</a:t>
            </a:r>
            <a:r>
              <a:rPr lang="en-US" sz="2000" i="1" dirty="0" smtClean="0"/>
              <a:t>main.exe</a:t>
            </a:r>
            <a:r>
              <a:rPr lang="en-US" sz="2000" dirty="0" smtClean="0"/>
              <a:t>) </a:t>
            </a:r>
            <a:r>
              <a:rPr lang="en-US" sz="2000" dirty="0" err="1" smtClean="0"/>
              <a:t>abgelegt</a:t>
            </a:r>
            <a:r>
              <a:rPr lang="en-US" sz="2000" dirty="0" smtClean="0"/>
              <a:t>.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000" dirty="0" err="1" smtClean="0"/>
              <a:t>Unterschied</a:t>
            </a:r>
            <a:r>
              <a:rPr lang="en-US" sz="2000" dirty="0" smtClean="0"/>
              <a:t> </a:t>
            </a:r>
            <a:r>
              <a:rPr lang="en-US" sz="2000" dirty="0" err="1" smtClean="0"/>
              <a:t>zwischen</a:t>
            </a:r>
            <a:r>
              <a:rPr lang="en-US" sz="2000" dirty="0" smtClean="0"/>
              <a:t> SL und SA </a:t>
            </a:r>
            <a:r>
              <a:rPr lang="en-US" sz="2000" dirty="0" err="1" smtClean="0"/>
              <a:t>eher</a:t>
            </a:r>
            <a:r>
              <a:rPr lang="en-US" sz="2000" dirty="0" smtClean="0"/>
              <a:t> </a:t>
            </a:r>
            <a:r>
              <a:rPr lang="en-US" sz="2000" dirty="0" err="1" smtClean="0"/>
              <a:t>klein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>
                <a:sym typeface="Wingdings" panose="05000000000000000000" pitchFamily="2" charset="2"/>
              </a:rPr>
              <a:t/>
            </a:r>
            <a:br>
              <a:rPr lang="en-US" sz="2000" dirty="0">
                <a:sym typeface="Wingdings" panose="05000000000000000000" pitchFamily="2" charset="2"/>
              </a:rPr>
            </a:br>
            <a:r>
              <a:rPr lang="en-US" sz="2000" dirty="0" smtClean="0">
                <a:sym typeface="Wingdings" panose="05000000000000000000" pitchFamily="2" charset="2"/>
              </a:rPr>
              <a:t> </a:t>
            </a:r>
            <a:r>
              <a:rPr lang="en-US" sz="2000" dirty="0" err="1" smtClean="0">
                <a:sym typeface="Wingdings" panose="05000000000000000000" pitchFamily="2" charset="2"/>
              </a:rPr>
              <a:t>Compilat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err="1" smtClean="0">
                <a:sym typeface="Wingdings" panose="05000000000000000000" pitchFamily="2" charset="2"/>
              </a:rPr>
              <a:t>ist</a:t>
            </a:r>
            <a:r>
              <a:rPr lang="en-US" sz="2000" smtClean="0">
                <a:sym typeface="Wingdings" panose="05000000000000000000" pitchFamily="2" charset="2"/>
              </a:rPr>
              <a:t> "</a:t>
            </a:r>
            <a:r>
              <a:rPr lang="en-US" sz="2000" b="1" smtClean="0">
                <a:sym typeface="Wingdings" panose="05000000000000000000" pitchFamily="2" charset="2"/>
              </a:rPr>
              <a:t>standalone</a:t>
            </a:r>
            <a:r>
              <a:rPr lang="en-US" sz="2000" smtClean="0">
                <a:sym typeface="Wingdings" panose="05000000000000000000" pitchFamily="2" charset="2"/>
              </a:rPr>
              <a:t>", </a:t>
            </a:r>
            <a:r>
              <a:rPr lang="en-US" sz="2000" dirty="0" err="1" smtClean="0">
                <a:sym typeface="Wingdings" panose="05000000000000000000" pitchFamily="2" charset="2"/>
              </a:rPr>
              <a:t>aber</a:t>
            </a:r>
            <a:r>
              <a:rPr lang="en-US" sz="2000" dirty="0" smtClean="0">
                <a:sym typeface="Wingdings" panose="05000000000000000000" pitchFamily="2" charset="2"/>
              </a:rPr>
              <a:t> (oft </a:t>
            </a:r>
            <a:r>
              <a:rPr lang="en-US" sz="2000" dirty="0" err="1" smtClean="0">
                <a:sym typeface="Wingdings" panose="05000000000000000000" pitchFamily="2" charset="2"/>
              </a:rPr>
              <a:t>wesentlich</a:t>
            </a:r>
            <a:r>
              <a:rPr lang="en-US" sz="2000" dirty="0" smtClean="0">
                <a:sym typeface="Wingdings" panose="05000000000000000000" pitchFamily="2" charset="2"/>
              </a:rPr>
              <a:t>) </a:t>
            </a:r>
            <a:r>
              <a:rPr lang="en-US" sz="2000" b="1" dirty="0" err="1" smtClean="0">
                <a:sym typeface="Wingdings" panose="05000000000000000000" pitchFamily="2" charset="2"/>
              </a:rPr>
              <a:t>größer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als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beim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dynamischen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Linken</a:t>
            </a:r>
            <a:endParaRPr lang="en-US" sz="200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000" dirty="0" err="1" smtClean="0"/>
              <a:t>Dynamisches</a:t>
            </a:r>
            <a:r>
              <a:rPr lang="en-US" sz="2000" dirty="0" smtClean="0"/>
              <a:t> </a:t>
            </a:r>
            <a:r>
              <a:rPr lang="en-US" sz="2000" dirty="0" err="1" smtClean="0"/>
              <a:t>Linken</a:t>
            </a:r>
            <a:endParaRPr lang="en-US" sz="2000" dirty="0" smtClean="0"/>
          </a:p>
          <a:p>
            <a:pPr algn="ctr"/>
            <a:r>
              <a:rPr lang="en-US" sz="1600" b="0" dirty="0" smtClean="0"/>
              <a:t>(Shared Objects und DLLs)</a:t>
            </a:r>
            <a:endParaRPr lang="en-US" sz="1600" b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rmAutofit lnSpcReduction="10000"/>
          </a:bodyPr>
          <a:lstStyle/>
          <a:p>
            <a:r>
              <a:rPr lang="en-US" sz="2000" i="1" dirty="0" smtClean="0"/>
              <a:t>Shared Objects </a:t>
            </a:r>
            <a:r>
              <a:rPr lang="en-US" sz="2000" dirty="0" err="1" smtClean="0"/>
              <a:t>müssen</a:t>
            </a:r>
            <a:r>
              <a:rPr lang="en-US" sz="2000" dirty="0" smtClean="0"/>
              <a:t> </a:t>
            </a:r>
            <a:r>
              <a:rPr lang="en-US" sz="2000" dirty="0" err="1" smtClean="0"/>
              <a:t>zur</a:t>
            </a:r>
            <a:r>
              <a:rPr lang="en-US" sz="2000" dirty="0" smtClean="0"/>
              <a:t> </a:t>
            </a:r>
            <a:r>
              <a:rPr lang="en-US" sz="2000" b="1" dirty="0" err="1"/>
              <a:t>Linkzeit</a:t>
            </a:r>
            <a:r>
              <a:rPr lang="en-US" sz="2000" dirty="0"/>
              <a:t> </a:t>
            </a:r>
            <a:r>
              <a:rPr lang="en-US" sz="2000" dirty="0" smtClean="0"/>
              <a:t>und </a:t>
            </a:r>
            <a:r>
              <a:rPr lang="en-US" sz="2000" dirty="0" err="1" smtClean="0"/>
              <a:t>zur</a:t>
            </a:r>
            <a:r>
              <a:rPr lang="en-US" sz="2000" dirty="0" smtClean="0"/>
              <a:t> </a:t>
            </a:r>
            <a:r>
              <a:rPr lang="en-US" sz="2000" b="1" dirty="0" err="1" smtClean="0"/>
              <a:t>Laufzeit</a:t>
            </a:r>
            <a:r>
              <a:rPr lang="en-US" sz="2000" dirty="0" smtClean="0"/>
              <a:t> </a:t>
            </a:r>
            <a:r>
              <a:rPr lang="en-US" sz="2000" dirty="0" err="1" smtClean="0"/>
              <a:t>vorhanden</a:t>
            </a:r>
            <a:r>
              <a:rPr lang="en-US" sz="2000" dirty="0" smtClean="0"/>
              <a:t> sein.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000" i="1" dirty="0" smtClean="0"/>
              <a:t>DLLs </a:t>
            </a:r>
            <a:r>
              <a:rPr lang="en-US" sz="2000" dirty="0" err="1" smtClean="0"/>
              <a:t>müssen</a:t>
            </a:r>
            <a:r>
              <a:rPr lang="en-US" sz="2000" dirty="0" smtClean="0"/>
              <a:t> </a:t>
            </a:r>
            <a:r>
              <a:rPr lang="en-US" sz="2000" b="1" dirty="0" err="1" smtClean="0"/>
              <a:t>nicht</a:t>
            </a:r>
            <a:r>
              <a:rPr lang="en-US" sz="2000" dirty="0" smtClean="0"/>
              <a:t> </a:t>
            </a:r>
            <a:r>
              <a:rPr lang="en-US" sz="2000" dirty="0" err="1" smtClean="0"/>
              <a:t>zur</a:t>
            </a:r>
            <a:r>
              <a:rPr lang="en-US" sz="2000" dirty="0" smtClean="0"/>
              <a:t> </a:t>
            </a:r>
            <a:r>
              <a:rPr lang="en-US" sz="2000" b="1" dirty="0" err="1" smtClean="0"/>
              <a:t>Linkzeit</a:t>
            </a:r>
            <a:r>
              <a:rPr lang="en-US" sz="2000" dirty="0" smtClean="0"/>
              <a:t> und </a:t>
            </a:r>
            <a:r>
              <a:rPr lang="en-US" sz="2000" b="1" dirty="0" err="1" smtClean="0"/>
              <a:t>nur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beim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konkreten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Aufruf</a:t>
            </a:r>
            <a:r>
              <a:rPr lang="en-US" sz="2000" b="1" dirty="0" smtClean="0"/>
              <a:t> </a:t>
            </a:r>
            <a:r>
              <a:rPr lang="en-US" sz="2000" dirty="0" err="1" smtClean="0"/>
              <a:t>zur</a:t>
            </a:r>
            <a:r>
              <a:rPr lang="en-US" sz="2000" dirty="0" smtClean="0"/>
              <a:t> </a:t>
            </a:r>
            <a:r>
              <a:rPr lang="en-US" sz="2000" b="1" dirty="0" err="1" smtClean="0"/>
              <a:t>Laufzeit</a:t>
            </a:r>
            <a:r>
              <a:rPr lang="en-US" sz="2000" dirty="0" smtClean="0"/>
              <a:t> </a:t>
            </a:r>
            <a:r>
              <a:rPr lang="en-US" sz="2000" dirty="0" err="1" smtClean="0"/>
              <a:t>verfügbar</a:t>
            </a:r>
            <a:r>
              <a:rPr lang="en-US" sz="2000" dirty="0" smtClean="0"/>
              <a:t> sein. </a:t>
            </a:r>
            <a:br>
              <a:rPr lang="en-US" sz="2000" dirty="0" smtClean="0"/>
            </a:br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 smtClean="0">
                <a:sym typeface="Wingdings" panose="05000000000000000000" pitchFamily="2" charset="2"/>
              </a:rPr>
              <a:t></a:t>
            </a:r>
            <a:r>
              <a:rPr lang="en-US" sz="2000" dirty="0" err="1" smtClean="0">
                <a:sym typeface="Wingdings" panose="05000000000000000000" pitchFamily="2" charset="2"/>
              </a:rPr>
              <a:t>Compilat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err="1" smtClean="0">
                <a:sym typeface="Wingdings" panose="05000000000000000000" pitchFamily="2" charset="2"/>
              </a:rPr>
              <a:t>ist</a:t>
            </a:r>
            <a:r>
              <a:rPr lang="en-US" sz="2000" smtClean="0">
                <a:sym typeface="Wingdings" panose="05000000000000000000" pitchFamily="2" charset="2"/>
              </a:rPr>
              <a:t> "</a:t>
            </a:r>
            <a:r>
              <a:rPr lang="en-US" sz="2000" b="1" smtClean="0">
                <a:sym typeface="Wingdings" panose="05000000000000000000" pitchFamily="2" charset="2"/>
              </a:rPr>
              <a:t>minimal</a:t>
            </a:r>
            <a:r>
              <a:rPr lang="en-US" sz="2000" smtClean="0">
                <a:sym typeface="Wingdings" panose="05000000000000000000" pitchFamily="2" charset="2"/>
              </a:rPr>
              <a:t>", </a:t>
            </a:r>
            <a:r>
              <a:rPr lang="en-US" sz="2000" dirty="0" err="1" smtClean="0">
                <a:sym typeface="Wingdings" panose="05000000000000000000" pitchFamily="2" charset="2"/>
              </a:rPr>
              <a:t>braucht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aber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zur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Laufzeit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b="1" dirty="0" err="1" smtClean="0">
                <a:sym typeface="Wingdings" panose="05000000000000000000" pitchFamily="2" charset="2"/>
              </a:rPr>
              <a:t>zusätzliche</a:t>
            </a:r>
            <a:r>
              <a:rPr lang="en-US" sz="2000" b="1" dirty="0" smtClean="0">
                <a:sym typeface="Wingdings" panose="05000000000000000000" pitchFamily="2" charset="2"/>
              </a:rPr>
              <a:t> </a:t>
            </a:r>
            <a:r>
              <a:rPr lang="en-US" sz="2000" b="1" dirty="0" err="1" smtClean="0">
                <a:sym typeface="Wingdings" panose="05000000000000000000" pitchFamily="2" charset="2"/>
              </a:rPr>
              <a:t>Abhängigkeiten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dirty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dirty="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 dirty="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Guard</a:t>
            </a:r>
            <a:r>
              <a:rPr lang="de-DE" smtClean="0">
                <a:solidFill>
                  <a:schemeClr val="bg1"/>
                </a:solidFill>
              </a:rPr>
              <a:t>: schützt vor mehrmaligem Einbinden von </a:t>
            </a:r>
            <a:r>
              <a:rPr lang="de-DE" i="1" smtClean="0">
                <a:solidFill>
                  <a:schemeClr val="bg1"/>
                </a:solidFill>
              </a:rPr>
              <a:t>Building.h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Dadurch können wir </a:t>
            </a:r>
            <a:r>
              <a:rPr lang="de-DE" b="1" smtClean="0">
                <a:solidFill>
                  <a:schemeClr val="bg1"/>
                </a:solidFill>
              </a:rPr>
              <a:t>alle </a:t>
            </a:r>
            <a:r>
              <a:rPr lang="de-DE" b="1" dirty="0">
                <a:solidFill>
                  <a:schemeClr val="bg1"/>
                </a:solidFill>
              </a:rPr>
              <a:t>benötigten Header </a:t>
            </a:r>
            <a:r>
              <a:rPr lang="de-DE" b="1">
                <a:solidFill>
                  <a:schemeClr val="bg1"/>
                </a:solidFill>
              </a:rPr>
              <a:t>überall </a:t>
            </a:r>
            <a:r>
              <a:rPr lang="de-DE" b="1" smtClean="0">
                <a:solidFill>
                  <a:schemeClr val="bg1"/>
                </a:solidFill>
              </a:rPr>
              <a:t>(beliebig oft)einbinden</a:t>
            </a:r>
            <a:r>
              <a:rPr lang="de-DE" b="1" smtClean="0">
                <a:solidFill>
                  <a:schemeClr val="bg1"/>
                </a:solidFill>
              </a:rPr>
              <a:t>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15741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smtClean="0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 smtClean="0"/>
              <a:t>-Konstanten auswerten (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 smtClean="0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mtClean="0"/>
              <a:t>-Anweisungen </a:t>
            </a:r>
            <a:r>
              <a:rPr lang="en-US" smtClean="0">
                <a:sym typeface="Wingdings" panose="05000000000000000000" pitchFamily="2" charset="2"/>
              </a:rPr>
              <a:t>durch </a:t>
            </a:r>
            <a:r>
              <a:rPr lang="en-US" smtClean="0"/>
              <a:t>Dateiinhalt ersetzen (rekursiv!)</a:t>
            </a:r>
            <a:endParaRPr lang="en-US" b="1" smtClean="0"/>
          </a:p>
          <a:p>
            <a:pPr marL="285750" indent="-285750" algn="l">
              <a:buFontTx/>
              <a:buChar char="-"/>
            </a:pPr>
            <a:endParaRPr lang="en-US" b="1" smtClean="0"/>
          </a:p>
          <a:p>
            <a:pPr algn="l"/>
            <a:r>
              <a:rPr lang="en-US" b="1" smtClean="0"/>
              <a:t>Weitere </a:t>
            </a:r>
            <a:r>
              <a:rPr lang="en-US" b="1" dirty="0" err="1" smtClean="0"/>
              <a:t>Anwendungsfälle</a:t>
            </a:r>
            <a:r>
              <a:rPr lang="en-US" b="1" dirty="0" smtClean="0"/>
              <a:t> des </a:t>
            </a:r>
            <a:r>
              <a:rPr lang="en-US" b="1" dirty="0" err="1" smtClean="0"/>
              <a:t>Präprozessors</a:t>
            </a:r>
            <a:r>
              <a:rPr lang="en-US" b="1" dirty="0" smtClean="0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 smtClean="0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 algn="l">
              <a:buFontTx/>
              <a:buChar char="-"/>
            </a:pPr>
            <a:r>
              <a:rPr lang="en-US" dirty="0" err="1" smtClean="0"/>
              <a:t>Betriebssystemerkennung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z.B</a:t>
            </a:r>
            <a:r>
              <a:rPr lang="en-US" dirty="0" smtClean="0"/>
              <a:t>.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 dirty="0" smtClean="0"/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 dirty="0" smtClean="0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</a:t>
            </a:r>
            <a:r>
              <a:rPr lang="en-US" smtClean="0"/>
              <a:t>(</a:t>
            </a:r>
            <a:r>
              <a:rPr lang="en-US"/>
              <a:t>in C)</a:t>
            </a:r>
            <a:endParaRPr lang="en-US" dirty="0"/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en.wikipedia.org/wiki/Include_guard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Was passiert ohne Include Guards?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en-US" smtClean="0"/>
              <a:t>Vor dem Präprozessor</a:t>
            </a:r>
            <a:endParaRPr lang="en-US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en-US" smtClean="0"/>
              <a:t>Nach dem Präprozessor</a:t>
            </a:r>
            <a:endParaRPr lang="en-US"/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en.cppreference.com/w/cpp/language/definition#One_Definition_Rule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One Definition Rule</a:t>
            </a:r>
            <a:r>
              <a:rPr lang="de-DE" smtClean="0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 Klasse/Methode/… darf höchstens einmal definitert werden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dirty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7411310" y="3397600"/>
            <a:ext cx="1517768" cy="504056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hteck 35"/>
          <p:cNvSpPr/>
          <p:nvPr/>
        </p:nvSpPr>
        <p:spPr bwMode="auto">
          <a:xfrm>
            <a:off x="3930491" y="4848874"/>
            <a:ext cx="897886" cy="60760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38" name="Rechteck 37"/>
          <p:cNvSpPr/>
          <p:nvPr/>
        </p:nvSpPr>
        <p:spPr bwMode="auto">
          <a:xfrm>
            <a:off x="3925875" y="5883289"/>
            <a:ext cx="1262086" cy="60760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4040132" y="3738326"/>
            <a:ext cx="638489" cy="60760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>
                <a:ea typeface="ＭＳ Ｐゴシック" pitchFamily="34" charset="-128"/>
              </a:rPr>
              <a:t>C, C++ und Java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2" name="Textfeld 1"/>
          <p:cNvSpPr txBox="1"/>
          <p:nvPr/>
        </p:nvSpPr>
        <p:spPr>
          <a:xfrm>
            <a:off x="3925874" y="3738326"/>
            <a:ext cx="864096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</a:t>
            </a:r>
            <a:br>
              <a:rPr lang="de-DE" b="1" dirty="0" smtClean="0"/>
            </a:br>
            <a:r>
              <a:rPr lang="de-DE" b="1" dirty="0" smtClean="0"/>
              <a:t>1972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5187961" y="5302766"/>
            <a:ext cx="1071736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</a:t>
            </a:r>
          </a:p>
          <a:p>
            <a:r>
              <a:rPr lang="de-DE" b="1" dirty="0" smtClean="0"/>
              <a:t>1989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3851919" y="4832493"/>
            <a:ext cx="1012005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C++</a:t>
            </a:r>
            <a:br>
              <a:rPr lang="de-DE" b="1" dirty="0" smtClean="0"/>
            </a:br>
            <a:r>
              <a:rPr lang="de-DE" b="1" dirty="0" smtClean="0"/>
              <a:t>1980/85</a:t>
            </a:r>
            <a:endParaRPr lang="en-US" b="1" dirty="0"/>
          </a:p>
        </p:txBody>
      </p:sp>
      <p:cxnSp>
        <p:nvCxnSpPr>
          <p:cNvPr id="4" name="Gerade Verbindung mit Pfeil 3"/>
          <p:cNvCxnSpPr>
            <a:stCxn id="2" idx="2"/>
            <a:endCxn id="10" idx="0"/>
          </p:cNvCxnSpPr>
          <p:nvPr/>
        </p:nvCxnSpPr>
        <p:spPr bwMode="auto">
          <a:xfrm>
            <a:off x="4357922" y="4345928"/>
            <a:ext cx="0" cy="4865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Gerade Verbindung mit Pfeil 14"/>
          <p:cNvCxnSpPr>
            <a:stCxn id="2" idx="2"/>
            <a:endCxn id="9" idx="0"/>
          </p:cNvCxnSpPr>
          <p:nvPr/>
        </p:nvCxnSpPr>
        <p:spPr bwMode="auto">
          <a:xfrm>
            <a:off x="4357922" y="4345928"/>
            <a:ext cx="1365907" cy="9568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Gerade Verbindung mit Pfeil 18"/>
          <p:cNvCxnSpPr>
            <a:stCxn id="10" idx="2"/>
          </p:cNvCxnSpPr>
          <p:nvPr/>
        </p:nvCxnSpPr>
        <p:spPr bwMode="auto">
          <a:xfrm flipH="1">
            <a:off x="4354584" y="5440095"/>
            <a:ext cx="3338" cy="42681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feld 21"/>
          <p:cNvSpPr txBox="1"/>
          <p:nvPr/>
        </p:nvSpPr>
        <p:spPr>
          <a:xfrm>
            <a:off x="3892273" y="5911538"/>
            <a:ext cx="936104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Java 1995</a:t>
            </a:r>
            <a:endParaRPr lang="en-US" b="1" dirty="0"/>
          </a:p>
        </p:txBody>
      </p:sp>
      <p:cxnSp>
        <p:nvCxnSpPr>
          <p:cNvPr id="32" name="Gerade Verbindung mit Pfeil 31"/>
          <p:cNvCxnSpPr>
            <a:stCxn id="10" idx="3"/>
            <a:endCxn id="9" idx="0"/>
          </p:cNvCxnSpPr>
          <p:nvPr/>
        </p:nvCxnSpPr>
        <p:spPr bwMode="auto">
          <a:xfrm>
            <a:off x="4863924" y="5118682"/>
            <a:ext cx="859905" cy="1840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7" name="Textfeld 36"/>
          <p:cNvSpPr txBox="1"/>
          <p:nvPr/>
        </p:nvSpPr>
        <p:spPr>
          <a:xfrm>
            <a:off x="3925874" y="2828208"/>
            <a:ext cx="864096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B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de-DE" b="1" dirty="0" smtClean="0"/>
              <a:t>1969</a:t>
            </a:r>
            <a:endParaRPr lang="en-US" b="1" dirty="0"/>
          </a:p>
        </p:txBody>
      </p:sp>
      <p:cxnSp>
        <p:nvCxnSpPr>
          <p:cNvPr id="31" name="Gerade Verbindung mit Pfeil 30"/>
          <p:cNvCxnSpPr>
            <a:stCxn id="37" idx="2"/>
            <a:endCxn id="2" idx="0"/>
          </p:cNvCxnSpPr>
          <p:nvPr/>
        </p:nvCxnSpPr>
        <p:spPr bwMode="auto">
          <a:xfrm>
            <a:off x="4357922" y="3435810"/>
            <a:ext cx="0" cy="3025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Textfeld 40"/>
          <p:cNvSpPr txBox="1"/>
          <p:nvPr/>
        </p:nvSpPr>
        <p:spPr>
          <a:xfrm>
            <a:off x="1547766" y="2283873"/>
            <a:ext cx="2115988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Algol 1958/60/68</a:t>
            </a:r>
            <a:endParaRPr lang="en-US" b="1" dirty="0"/>
          </a:p>
        </p:txBody>
      </p:sp>
      <p:cxnSp>
        <p:nvCxnSpPr>
          <p:cNvPr id="42" name="Gerade Verbindung mit Pfeil 41"/>
          <p:cNvCxnSpPr>
            <a:stCxn id="41" idx="2"/>
            <a:endCxn id="2" idx="0"/>
          </p:cNvCxnSpPr>
          <p:nvPr/>
        </p:nvCxnSpPr>
        <p:spPr bwMode="auto">
          <a:xfrm>
            <a:off x="2605760" y="2633841"/>
            <a:ext cx="1752162" cy="11044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7" name="Textfeld 46"/>
          <p:cNvSpPr txBox="1"/>
          <p:nvPr/>
        </p:nvSpPr>
        <p:spPr>
          <a:xfrm>
            <a:off x="921718" y="1466118"/>
            <a:ext cx="216024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FORTRAN I 1957</a:t>
            </a:r>
            <a:endParaRPr lang="en-US" b="1" dirty="0"/>
          </a:p>
        </p:txBody>
      </p:sp>
      <p:cxnSp>
        <p:nvCxnSpPr>
          <p:cNvPr id="44" name="Gerade Verbindung mit Pfeil 43"/>
          <p:cNvCxnSpPr>
            <a:stCxn id="47" idx="2"/>
            <a:endCxn id="41" idx="0"/>
          </p:cNvCxnSpPr>
          <p:nvPr/>
        </p:nvCxnSpPr>
        <p:spPr bwMode="auto">
          <a:xfrm>
            <a:off x="2001838" y="1816086"/>
            <a:ext cx="603922" cy="4677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3" name="Textfeld 52"/>
          <p:cNvSpPr txBox="1"/>
          <p:nvPr/>
        </p:nvSpPr>
        <p:spPr>
          <a:xfrm>
            <a:off x="3639788" y="2280165"/>
            <a:ext cx="1436268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BCPL1967</a:t>
            </a:r>
            <a:endParaRPr lang="en-US" b="1" dirty="0"/>
          </a:p>
        </p:txBody>
      </p:sp>
      <p:sp>
        <p:nvSpPr>
          <p:cNvPr id="54" name="Textfeld 53"/>
          <p:cNvSpPr txBox="1"/>
          <p:nvPr/>
        </p:nvSpPr>
        <p:spPr>
          <a:xfrm>
            <a:off x="3663535" y="1766493"/>
            <a:ext cx="1388774" cy="3499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CPL 1963</a:t>
            </a:r>
            <a:endParaRPr lang="en-US" b="1" dirty="0"/>
          </a:p>
        </p:txBody>
      </p:sp>
      <p:cxnSp>
        <p:nvCxnSpPr>
          <p:cNvPr id="59" name="Gerade Verbindung mit Pfeil 58"/>
          <p:cNvCxnSpPr>
            <a:stCxn id="53" idx="2"/>
            <a:endCxn id="37" idx="0"/>
          </p:cNvCxnSpPr>
          <p:nvPr/>
        </p:nvCxnSpPr>
        <p:spPr bwMode="auto">
          <a:xfrm>
            <a:off x="4357922" y="2630133"/>
            <a:ext cx="0" cy="1980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Gerade Verbindung mit Pfeil 63"/>
          <p:cNvCxnSpPr>
            <a:stCxn id="54" idx="2"/>
            <a:endCxn id="53" idx="0"/>
          </p:cNvCxnSpPr>
          <p:nvPr/>
        </p:nvCxnSpPr>
        <p:spPr bwMode="auto">
          <a:xfrm>
            <a:off x="4357922" y="2116461"/>
            <a:ext cx="0" cy="1637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676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583" y="3589165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Abgerundete rechteckige Legende 70"/>
          <p:cNvSpPr/>
          <p:nvPr/>
        </p:nvSpPr>
        <p:spPr>
          <a:xfrm>
            <a:off x="5889714" y="3825343"/>
            <a:ext cx="2448272" cy="539579"/>
          </a:xfrm>
          <a:prstGeom prst="wedgeRoundRectCallout">
            <a:avLst>
              <a:gd name="adj1" fmla="val -67727"/>
              <a:gd name="adj2" fmla="val -294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i="1" dirty="0" smtClean="0">
                <a:solidFill>
                  <a:schemeClr val="bg1"/>
                </a:solidFill>
              </a:rPr>
              <a:t>The White Book</a:t>
            </a:r>
            <a:r>
              <a:rPr lang="de-DE" sz="1600" dirty="0" smtClean="0">
                <a:solidFill>
                  <a:schemeClr val="bg1"/>
                </a:solidFill>
              </a:rPr>
              <a:t> von </a:t>
            </a:r>
            <a:r>
              <a:rPr lang="de-DE" sz="1600" dirty="0" err="1" smtClean="0">
                <a:solidFill>
                  <a:schemeClr val="bg1"/>
                </a:solidFill>
              </a:rPr>
              <a:t>Kernighan</a:t>
            </a:r>
            <a:r>
              <a:rPr lang="de-DE" sz="1600" dirty="0" smtClean="0">
                <a:solidFill>
                  <a:schemeClr val="bg1"/>
                </a:solidFill>
              </a:rPr>
              <a:t> &amp; </a:t>
            </a:r>
            <a:r>
              <a:rPr lang="de-DE" sz="1600" dirty="0" err="1" smtClean="0">
                <a:solidFill>
                  <a:schemeClr val="bg1"/>
                </a:solidFill>
              </a:rPr>
              <a:t>Ritchie</a:t>
            </a:r>
            <a:endParaRPr lang="de-DE" sz="1600" i="1" dirty="0">
              <a:solidFill>
                <a:schemeClr val="bg1"/>
              </a:solidFill>
            </a:endParaRPr>
          </a:p>
        </p:txBody>
      </p:sp>
      <p:sp>
        <p:nvSpPr>
          <p:cNvPr id="72" name="Abgerundete rechteckige Legende 71"/>
          <p:cNvSpPr/>
          <p:nvPr/>
        </p:nvSpPr>
        <p:spPr>
          <a:xfrm>
            <a:off x="5222018" y="2671051"/>
            <a:ext cx="2374318" cy="430057"/>
          </a:xfrm>
          <a:prstGeom prst="wedgeRoundRectCallout">
            <a:avLst>
              <a:gd name="adj1" fmla="val -79828"/>
              <a:gd name="adj2" fmla="val 280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Ken Thompson; erste Fassung von Unix</a:t>
            </a:r>
            <a:endParaRPr lang="de-DE" sz="1600" dirty="0">
              <a:solidFill>
                <a:schemeClr val="bg1"/>
              </a:solidFill>
            </a:endParaRPr>
          </a:p>
        </p:txBody>
      </p:sp>
      <p:pic>
        <p:nvPicPr>
          <p:cNvPr id="28678" name="Picture 6" descr="http://www.cs.uah.edu/%7Ercoleman/Common/History/Images/CPPHistory0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72"/>
          <a:stretch/>
        </p:blipFill>
        <p:spPr bwMode="auto">
          <a:xfrm>
            <a:off x="3258889" y="4617293"/>
            <a:ext cx="659373" cy="93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Abgerundete rechteckige Legende 73"/>
          <p:cNvSpPr/>
          <p:nvPr/>
        </p:nvSpPr>
        <p:spPr>
          <a:xfrm>
            <a:off x="370624" y="4596909"/>
            <a:ext cx="2392213" cy="769899"/>
          </a:xfrm>
          <a:prstGeom prst="wedgeRoundRectCallout">
            <a:avLst>
              <a:gd name="adj1" fmla="val 68510"/>
              <a:gd name="adj2" fmla="val -1599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i="1" dirty="0" smtClean="0">
                <a:solidFill>
                  <a:schemeClr val="bg1"/>
                </a:solidFill>
              </a:rPr>
              <a:t>The C++ </a:t>
            </a:r>
            <a:r>
              <a:rPr lang="de-DE" sz="1600" i="1" dirty="0" err="1" smtClean="0">
                <a:solidFill>
                  <a:schemeClr val="bg1"/>
                </a:solidFill>
              </a:rPr>
              <a:t>Programming</a:t>
            </a:r>
            <a:r>
              <a:rPr lang="de-DE" sz="1600" i="1" dirty="0" smtClean="0">
                <a:solidFill>
                  <a:schemeClr val="bg1"/>
                </a:solidFill>
              </a:rPr>
              <a:t> Language</a:t>
            </a:r>
            <a:r>
              <a:rPr lang="de-DE" sz="1600" dirty="0" smtClean="0">
                <a:solidFill>
                  <a:schemeClr val="bg1"/>
                </a:solidFill>
              </a:rPr>
              <a:t> von Bjarne </a:t>
            </a:r>
            <a:r>
              <a:rPr lang="de-DE" sz="1600" dirty="0" err="1" smtClean="0">
                <a:solidFill>
                  <a:schemeClr val="bg1"/>
                </a:solidFill>
              </a:rPr>
              <a:t>Stroustroup</a:t>
            </a:r>
            <a:endParaRPr lang="de-DE" sz="1600" i="1" dirty="0">
              <a:solidFill>
                <a:schemeClr val="bg1"/>
              </a:solidFill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96535" y="2897613"/>
            <a:ext cx="2208685" cy="658589"/>
          </a:xfrm>
          <a:prstGeom prst="wedgeRoundRectCallout">
            <a:avLst>
              <a:gd name="adj1" fmla="val -5283"/>
              <a:gd name="adj2" fmla="val -18966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Erste höhere Programmiersprache – lebt bis heute!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82" name="Abgerundete rechteckige Legende 81"/>
          <p:cNvSpPr/>
          <p:nvPr/>
        </p:nvSpPr>
        <p:spPr>
          <a:xfrm>
            <a:off x="5360956" y="5991936"/>
            <a:ext cx="3661154" cy="399787"/>
          </a:xfrm>
          <a:prstGeom prst="wedgeRoundRectCallout">
            <a:avLst>
              <a:gd name="adj1" fmla="val -54571"/>
              <a:gd name="adj2" fmla="val -3308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James </a:t>
            </a:r>
            <a:r>
              <a:rPr lang="de-DE" sz="1600" dirty="0" err="1" smtClean="0">
                <a:solidFill>
                  <a:schemeClr val="bg1"/>
                </a:solidFill>
              </a:rPr>
              <a:t>Gosling</a:t>
            </a:r>
            <a:r>
              <a:rPr lang="de-DE" sz="1600" dirty="0" smtClean="0">
                <a:solidFill>
                  <a:schemeClr val="bg1"/>
                </a:solidFill>
              </a:rPr>
              <a:t>, Bill Joy et al. @ SUN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2583415" y="3984161"/>
            <a:ext cx="1080120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/>
              <a:t>Simula</a:t>
            </a:r>
            <a:r>
              <a:rPr lang="de-DE" b="1" dirty="0" smtClean="0"/>
              <a:t> 67</a:t>
            </a:r>
            <a:endParaRPr lang="en-US" b="1" dirty="0"/>
          </a:p>
        </p:txBody>
      </p:sp>
      <p:cxnSp>
        <p:nvCxnSpPr>
          <p:cNvPr id="30" name="Gerade Verbindung mit Pfeil 29"/>
          <p:cNvCxnSpPr>
            <a:stCxn id="29" idx="3"/>
          </p:cNvCxnSpPr>
          <p:nvPr/>
        </p:nvCxnSpPr>
        <p:spPr bwMode="auto">
          <a:xfrm>
            <a:off x="3663535" y="4287962"/>
            <a:ext cx="548425" cy="5363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Textfeld 32"/>
          <p:cNvSpPr txBox="1"/>
          <p:nvPr/>
        </p:nvSpPr>
        <p:spPr>
          <a:xfrm>
            <a:off x="2374390" y="5549478"/>
            <a:ext cx="1226082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Smalltalk</a:t>
            </a:r>
            <a:br>
              <a:rPr lang="de-DE" b="1" dirty="0" smtClean="0"/>
            </a:br>
            <a:r>
              <a:rPr lang="de-DE" b="1" dirty="0" smtClean="0"/>
              <a:t>1972</a:t>
            </a:r>
            <a:endParaRPr lang="en-US" b="1" dirty="0"/>
          </a:p>
        </p:txBody>
      </p:sp>
      <p:cxnSp>
        <p:nvCxnSpPr>
          <p:cNvPr id="34" name="Gerade Verbindung mit Pfeil 33"/>
          <p:cNvCxnSpPr>
            <a:stCxn id="33" idx="3"/>
          </p:cNvCxnSpPr>
          <p:nvPr/>
        </p:nvCxnSpPr>
        <p:spPr bwMode="auto">
          <a:xfrm>
            <a:off x="3600472" y="5853279"/>
            <a:ext cx="289398" cy="570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674" name="Picture 2" descr="http://upload.wikimedia.org/wikipedia/de/thumb/e/e1/Java-Logo.svg/100px-Java-Logo.sv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926"/>
          <a:stretch/>
        </p:blipFill>
        <p:spPr bwMode="auto">
          <a:xfrm>
            <a:off x="4678621" y="5853279"/>
            <a:ext cx="439154" cy="57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upload.wikimedia.org/wikipedia/de/2/28/Smalltalk-powered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81" y="5590305"/>
            <a:ext cx="14763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8146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 animBg="1"/>
      <p:bldP spid="9" grpId="0"/>
      <p:bldP spid="10" grpId="0"/>
      <p:bldP spid="22" grpId="0"/>
      <p:bldP spid="37" grpId="0"/>
      <p:bldP spid="41" grpId="0"/>
      <p:bldP spid="47" grpId="0"/>
      <p:bldP spid="53" grpId="0"/>
      <p:bldP spid="54" grpId="0" animBg="1"/>
      <p:bldP spid="72" grpId="0" animBg="1"/>
      <p:bldP spid="74" grpId="0" animBg="1"/>
      <p:bldP spid="81" grpId="0" animBg="1"/>
      <p:bldP spid="82" grpId="0" animBg="1"/>
      <p:bldP spid="29" grpId="0"/>
      <p:bldP spid="3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Include Guards: #ifndef vs. #pragma once</a:t>
            </a:r>
            <a:endParaRPr lang="de-DE" altLang="de-DE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Anstelle der Klammer aus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#ifndef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#endif</a:t>
            </a:r>
            <a:r>
              <a:rPr lang="en-US" smtClean="0"/>
              <a:t> kann man auch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en-US" smtClean="0"/>
              <a:t> verwenden </a:t>
            </a:r>
            <a:r>
              <a:rPr lang="en-US" smtClean="0">
                <a:sym typeface="Wingdings" panose="05000000000000000000" pitchFamily="2" charset="2"/>
              </a:rPr>
              <a:t></a:t>
            </a:r>
            <a:r>
              <a:rPr lang="en-US" b="1" smtClean="0"/>
              <a:t>kompakter, weniger fehleranfällig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#pragma once</a:t>
            </a:r>
            <a:r>
              <a:rPr lang="en-US" smtClean="0"/>
              <a:t> ist </a:t>
            </a:r>
            <a:r>
              <a:rPr lang="en-US" b="1" smtClean="0"/>
              <a:t>(noch) nicht im Standard</a:t>
            </a:r>
            <a:r>
              <a:rPr lang="en-US" smtClean="0"/>
              <a:t>, wird aber von den meisten Compilern unterstützt.</a:t>
            </a:r>
          </a:p>
          <a:p>
            <a:r>
              <a:rPr lang="de-DE"/>
              <a:t>Liste von kompatiblen Compilern: </a:t>
            </a:r>
            <a:r>
              <a:rPr lang="de-DE">
                <a:hlinkClick r:id="rId3"/>
              </a:rPr>
              <a:t>https</a:t>
            </a:r>
            <a:r>
              <a:rPr lang="de-DE">
                <a:hlinkClick r:id="rId3"/>
              </a:rPr>
              <a:t>://</a:t>
            </a:r>
            <a:r>
              <a:rPr lang="de-DE" smtClean="0">
                <a:hlinkClick r:id="rId3"/>
              </a:rPr>
              <a:t>en.wikipedia.org/wiki/Pragma_once#Portability</a:t>
            </a:r>
            <a:r>
              <a:rPr lang="de-DE" smtClean="0"/>
              <a:t> </a:t>
            </a:r>
            <a:endParaRPr lang="de-DE"/>
          </a:p>
          <a:p>
            <a:endParaRPr lang="en-US" smtClean="0"/>
          </a:p>
          <a:p>
            <a:endParaRPr lang="en-US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dirty="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 dirty="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468312" y="1987550"/>
            <a:ext cx="5183807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ist </a:t>
            </a:r>
            <a:r>
              <a:rPr lang="de-DE" altLang="de-DE" sz="1800" b="0" dirty="0" smtClean="0"/>
              <a:t>die </a:t>
            </a:r>
            <a:r>
              <a:rPr lang="de-DE" altLang="de-DE" sz="1800" b="0" dirty="0"/>
              <a:t>Trennung in Header- und </a:t>
            </a:r>
            <a:r>
              <a:rPr lang="de-DE" altLang="de-DE" sz="1800" b="0" dirty="0" smtClean="0"/>
              <a:t>Implementierungsdateien </a:t>
            </a:r>
            <a:r>
              <a:rPr lang="de-DE" altLang="de-DE" sz="1800" dirty="0" smtClean="0"/>
              <a:t>hilfreich</a:t>
            </a:r>
            <a:r>
              <a:rPr lang="de-DE" altLang="de-DE" sz="1800" b="0"/>
              <a:t>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Warum ist die Trennung in Header- und Implementierungsdateien </a:t>
            </a:r>
            <a:r>
              <a:rPr lang="de-DE" altLang="de-DE" sz="1800" smtClean="0"/>
              <a:t>eine Fehlerquelle</a:t>
            </a:r>
            <a:r>
              <a:rPr lang="de-DE" altLang="de-DE" sz="1800" b="0" smtClean="0"/>
              <a:t>? 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4059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Exkurs: Fortgeschrittene Verwendung des Präprozessors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Schlüsselwort </a:t>
            </a:r>
            <a:r>
              <a:rPr lang="de-D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b="1" dirty="0" smtClean="0"/>
              <a:t> neu definieren: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b="0" kern="1200" dirty="0">
                <a:latin typeface="Courier New" panose="02070309020205020404" pitchFamily="49" charset="0"/>
                <a:cs typeface="Courier New" panose="02070309020205020404" pitchFamily="49" charset="0"/>
              </a:rPr>
              <a:t>define </a:t>
            </a:r>
            <a:r>
              <a:rPr lang="en-US" b="0" kern="120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b="0" kern="1200" smtClean="0">
                <a:latin typeface="Courier New" panose="02070309020205020404" pitchFamily="49" charset="0"/>
                <a:cs typeface="Courier New" panose="02070309020205020404" pitchFamily="49" charset="0"/>
              </a:rPr>
              <a:t>DoSomeStackCheckStuff</a:t>
            </a:r>
            <a:r>
              <a:rPr lang="en-US" kern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b="0" kern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b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b="0" kern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kern="1200" dirty="0" err="1" smtClean="0">
                <a:latin typeface="+mj-lt"/>
                <a:cs typeface="Courier New" panose="02070309020205020404" pitchFamily="49" charset="0"/>
              </a:rPr>
              <a:t>Auswertung</a:t>
            </a:r>
            <a:r>
              <a:rPr lang="en-US" b="1" kern="1200" dirty="0" smtClean="0">
                <a:latin typeface="+mj-lt"/>
                <a:cs typeface="Courier New" panose="02070309020205020404" pitchFamily="49" charset="0"/>
              </a:rPr>
              <a:t> von </a:t>
            </a:r>
            <a:r>
              <a:rPr lang="en-US" b="1" kern="1200" dirty="0" err="1" smtClean="0">
                <a:latin typeface="+mj-lt"/>
                <a:cs typeface="Courier New" panose="02070309020205020404" pitchFamily="49" charset="0"/>
              </a:rPr>
              <a:t>Ausdrücken</a:t>
            </a:r>
            <a:r>
              <a:rPr lang="en-US" b="1" kern="1200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US" b="1" kern="1200" dirty="0" err="1" smtClean="0">
                <a:latin typeface="+mj-lt"/>
                <a:cs typeface="Courier New" panose="02070309020205020404" pitchFamily="49" charset="0"/>
              </a:rPr>
              <a:t>zur</a:t>
            </a:r>
            <a:r>
              <a:rPr lang="en-US" b="1" kern="1200" dirty="0" smtClean="0">
                <a:latin typeface="+mj-lt"/>
                <a:cs typeface="Courier New" panose="02070309020205020404" pitchFamily="49" charset="0"/>
              </a:rPr>
              <a:t> Compile-</a:t>
            </a:r>
            <a:r>
              <a:rPr lang="en-US" b="1" kern="1200" dirty="0" err="1" smtClean="0">
                <a:latin typeface="+mj-lt"/>
                <a:cs typeface="Courier New" panose="02070309020205020404" pitchFamily="49" charset="0"/>
              </a:rPr>
              <a:t>Zeit</a:t>
            </a:r>
            <a:r>
              <a:rPr lang="en-US" b="1" kern="1200" dirty="0" smtClean="0">
                <a:latin typeface="+mj-lt"/>
                <a:cs typeface="Courier New" panose="02070309020205020404" pitchFamily="49" charset="0"/>
              </a:rPr>
              <a:t>:</a:t>
            </a:r>
            <a:r>
              <a:rPr lang="en-US" kern="1200" dirty="0" smtClean="0">
                <a:latin typeface="+mj-lt"/>
                <a:cs typeface="Courier New" panose="02070309020205020404" pitchFamily="49" charset="0"/>
              </a:rPr>
              <a:t/>
            </a:r>
            <a:br>
              <a:rPr lang="en-US" kern="1200" dirty="0" smtClean="0">
                <a:latin typeface="+mj-lt"/>
                <a:cs typeface="Courier New" panose="02070309020205020404" pitchFamily="49" charset="0"/>
              </a:rPr>
            </a:br>
            <a: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en-US" b="0" kern="1200" dirty="0">
                <a:latin typeface="Courier New" panose="02070309020205020404" pitchFamily="49" charset="0"/>
                <a:cs typeface="Courier New" panose="02070309020205020404" pitchFamily="49" charset="0"/>
              </a:rPr>
              <a:t>Force a compilation error if condition is true </a:t>
            </a:r>
            <a: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  <a:b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b="0" kern="1200" dirty="0">
                <a:latin typeface="Courier New" panose="02070309020205020404" pitchFamily="49" charset="0"/>
                <a:cs typeface="Courier New" panose="02070309020205020404" pitchFamily="49" charset="0"/>
              </a:rPr>
              <a:t>define BUILD_BUG_ON(condition) ((void)</a:t>
            </a:r>
            <a:r>
              <a:rPr lang="en-US" b="0" kern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b="0" kern="1200" dirty="0">
                <a:latin typeface="Courier New" panose="02070309020205020404" pitchFamily="49" charset="0"/>
                <a:cs typeface="Courier New" panose="02070309020205020404" pitchFamily="49" charset="0"/>
              </a:rPr>
              <a:t>(char[1 - 2*!!(condition)]))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2784958" y="980729"/>
            <a:ext cx="3299209" cy="338562"/>
          </a:xfrm>
          <a:prstGeom prst="wedgeRoundRectCallout">
            <a:avLst>
              <a:gd name="adj1" fmla="val -56475"/>
              <a:gd name="adj2" fmla="val -169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(Do not) Try </a:t>
            </a:r>
            <a:r>
              <a:rPr lang="de-DE" b="1" dirty="0" err="1" smtClean="0">
                <a:solidFill>
                  <a:schemeClr val="bg1"/>
                </a:solidFill>
              </a:rPr>
              <a:t>this</a:t>
            </a:r>
            <a:r>
              <a:rPr lang="de-DE" b="1" dirty="0" smtClean="0">
                <a:solidFill>
                  <a:schemeClr val="bg1"/>
                </a:solidFill>
              </a:rPr>
              <a:t> at </a:t>
            </a:r>
            <a:r>
              <a:rPr lang="de-DE" b="1" dirty="0" err="1" smtClean="0">
                <a:solidFill>
                  <a:schemeClr val="bg1"/>
                </a:solidFill>
              </a:rPr>
              <a:t>home</a:t>
            </a:r>
            <a:r>
              <a:rPr lang="de-DE" b="1" dirty="0" smtClean="0">
                <a:solidFill>
                  <a:schemeClr val="bg1"/>
                </a:solidFill>
              </a:rPr>
              <a:t>! </a:t>
            </a:r>
            <a:r>
              <a:rPr lang="de-DE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987825" y="5229200"/>
            <a:ext cx="4608512" cy="720080"/>
          </a:xfrm>
          <a:prstGeom prst="wedgeRoundRectCallout">
            <a:avLst>
              <a:gd name="adj1" fmla="val -42049"/>
              <a:gd name="adj2" fmla="val -956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Im </a:t>
            </a:r>
            <a:r>
              <a:rPr lang="de-DE" dirty="0" smtClean="0">
                <a:solidFill>
                  <a:schemeClr val="bg1"/>
                </a:solidFill>
              </a:rPr>
              <a:t>Linux-Kernel verwendet, um </a:t>
            </a:r>
            <a:r>
              <a:rPr lang="de-DE" b="1" dirty="0" err="1" smtClean="0">
                <a:solidFill>
                  <a:schemeClr val="bg1"/>
                </a:solidFill>
              </a:rPr>
              <a:t>Asserts</a:t>
            </a:r>
            <a:r>
              <a:rPr lang="de-DE" b="1" dirty="0" smtClean="0">
                <a:solidFill>
                  <a:schemeClr val="bg1"/>
                </a:solidFill>
              </a:rPr>
              <a:t> zur </a:t>
            </a:r>
            <a:r>
              <a:rPr lang="de-DE" b="1" dirty="0" err="1" smtClean="0">
                <a:solidFill>
                  <a:schemeClr val="bg1"/>
                </a:solidFill>
              </a:rPr>
              <a:t>Compile</a:t>
            </a:r>
            <a:r>
              <a:rPr lang="de-DE" b="1" dirty="0" smtClean="0">
                <a:solidFill>
                  <a:schemeClr val="bg1"/>
                </a:solidFill>
              </a:rPr>
              <a:t>-Zeit</a:t>
            </a:r>
            <a:r>
              <a:rPr lang="de-DE" dirty="0" smtClean="0">
                <a:solidFill>
                  <a:schemeClr val="bg1"/>
                </a:solidFill>
              </a:rPr>
              <a:t> durchzuführen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059832" y="2636912"/>
            <a:ext cx="5400601" cy="720080"/>
          </a:xfrm>
          <a:prstGeom prst="wedgeRoundRectCallout">
            <a:avLst>
              <a:gd name="adj1" fmla="val -39997"/>
              <a:gd name="adj2" fmla="val -742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Behandelt "return" als </a:t>
            </a:r>
            <a:r>
              <a:rPr lang="de-DE" b="1" smtClean="0">
                <a:solidFill>
                  <a:schemeClr val="bg1"/>
                </a:solidFill>
              </a:rPr>
              <a:t>Konstante(!!)</a:t>
            </a:r>
            <a:r>
              <a:rPr lang="de-DE" smtClean="0">
                <a:solidFill>
                  <a:schemeClr val="bg1"/>
                </a:solidFill>
              </a:rPr>
              <a:t>, die mit "DoSomeStackCheckStuff; return" ersetzt werden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236574" y="6203440"/>
            <a:ext cx="6499225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err="1" smtClean="0">
                <a:solidFill>
                  <a:schemeClr val="bg1">
                    <a:lumMod val="65000"/>
                  </a:schemeClr>
                </a:solidFill>
              </a:rPr>
              <a:t>Quelle</a:t>
            </a:r>
            <a:r>
              <a:rPr lang="en-US" sz="1100" b="1" dirty="0" smtClean="0">
                <a:solidFill>
                  <a:schemeClr val="bg1">
                    <a:lumMod val="65000"/>
                  </a:schemeClr>
                </a:solidFill>
              </a:rPr>
              <a:t>: http</a:t>
            </a:r>
            <a:r>
              <a:rPr lang="en-US" sz="1100" b="1" dirty="0">
                <a:solidFill>
                  <a:schemeClr val="bg1">
                    <a:lumMod val="65000"/>
                  </a:schemeClr>
                </a:solidFill>
              </a:rPr>
              <a:t>://stackoverflow.com/questions/599365/what-is-your-favorite-c-programming-trick</a:t>
            </a:r>
          </a:p>
        </p:txBody>
      </p:sp>
    </p:spTree>
    <p:extLst>
      <p:ext uri="{BB962C8B-B14F-4D97-AF65-F5344CB8AC3E}">
        <p14:creationId xmlns:p14="http://schemas.microsoft.com/office/powerpoint/2010/main" val="349180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Definition vs. Deklaration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Grundlegendes Konzept</a:t>
            </a:r>
            <a:r>
              <a:rPr lang="en-US" smtClean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Deklaration</a:t>
            </a:r>
          </a:p>
          <a:p>
            <a:pPr marL="692150" lvl="1" indent="-342900"/>
            <a:r>
              <a:rPr lang="en-US" smtClean="0"/>
              <a:t>… gibt an, dass ein Element (z.B. Variable, Funktion, Klasse) </a:t>
            </a:r>
            <a:r>
              <a:rPr lang="en-US" b="1" smtClean="0"/>
              <a:t>existiert</a:t>
            </a:r>
            <a:r>
              <a:rPr lang="en-US" smtClean="0"/>
              <a:t> (</a:t>
            </a:r>
            <a:r>
              <a:rPr lang="en-US" smtClean="0">
                <a:sym typeface="Wingdings" panose="05000000000000000000" pitchFamily="2" charset="2"/>
              </a:rPr>
              <a:t>Größe im Speicher etc.)</a:t>
            </a:r>
            <a:r>
              <a:rPr lang="en-US" smtClean="0"/>
              <a:t> </a:t>
            </a:r>
            <a:r>
              <a:rPr lang="en-US" b="1" smtClean="0"/>
              <a:t>ohne</a:t>
            </a:r>
            <a:r>
              <a:rPr lang="en-US" smtClean="0"/>
              <a:t> ihm dabei einen </a:t>
            </a:r>
            <a:r>
              <a:rPr lang="en-US" b="1" smtClean="0"/>
              <a:t>konkreten Wert </a:t>
            </a:r>
            <a:r>
              <a:rPr lang="en-US" smtClean="0"/>
              <a:t>zuzuweisen.</a:t>
            </a:r>
          </a:p>
          <a:p>
            <a:pPr marL="692150" lvl="1" indent="-342900"/>
            <a:r>
              <a:rPr lang="en-US" smtClean="0"/>
              <a:t>Beispiele: </a:t>
            </a:r>
            <a:r>
              <a:rPr lang="en-US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x; void myFunction(); class MyClass</a:t>
            </a:r>
            <a:r>
              <a:rPr lang="en-US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en-US" kern="120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Definition</a:t>
            </a:r>
          </a:p>
          <a:p>
            <a:pPr marL="692150" lvl="1" indent="-342900"/>
            <a:r>
              <a:rPr lang="en-US" smtClean="0"/>
              <a:t>…belegt ein Element mit einem </a:t>
            </a:r>
            <a:r>
              <a:rPr lang="en-US" b="1" smtClean="0"/>
              <a:t>konkreten Wert</a:t>
            </a:r>
          </a:p>
          <a:p>
            <a:pPr marL="692150" lvl="1" indent="-342900"/>
            <a:r>
              <a:rPr lang="en-US" smtClean="0"/>
              <a:t>Je nach Element ist eine Redefinition möglich</a:t>
            </a:r>
          </a:p>
          <a:p>
            <a:pPr marL="692150" lvl="1" indent="-342900"/>
            <a:r>
              <a:rPr lang="en-US" smtClean="0"/>
              <a:t>Beispiele: </a:t>
            </a:r>
            <a:r>
              <a:rPr lang="en-US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x=3; void </a:t>
            </a:r>
            <a:r>
              <a:rPr lang="en-US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en-US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function def. */}; </a:t>
            </a:r>
            <a:br>
              <a:rPr lang="en-US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en-US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 MyClass {/* class def. */};</a:t>
            </a:r>
          </a:p>
          <a:p>
            <a:pPr marL="692150" lvl="1" indent="-342900"/>
            <a:endParaRPr lang="en-US" kern="120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/>
              <a:t>Deklaration und Definition können </a:t>
            </a:r>
            <a:r>
              <a:rPr lang="en-US" b="1" smtClean="0"/>
              <a:t>gleichzeitig geschehen</a:t>
            </a:r>
          </a:p>
          <a:p>
            <a:pPr marL="692150" lvl="1" indent="-342900"/>
            <a:r>
              <a:rPr lang="en-US" smtClean="0"/>
              <a:t>Wenn möglich, vorzuziehen!</a:t>
            </a:r>
          </a:p>
          <a:p>
            <a:pPr marL="692150" lvl="1" indent="-342900"/>
            <a:r>
              <a:rPr lang="en-US" smtClean="0"/>
              <a:t>Trennung erlaubt es aber, </a:t>
            </a:r>
            <a:r>
              <a:rPr lang="en-US" b="1" smtClean="0"/>
              <a:t>zyklische Abhängigkeiten aufzubrechen</a:t>
            </a:r>
            <a:r>
              <a:rPr lang="en-US" smtClean="0"/>
              <a:t>.</a:t>
            </a:r>
          </a:p>
          <a:p>
            <a:pPr marL="692150" lvl="1" indent="-342900"/>
            <a:r>
              <a:rPr lang="en-US" smtClean="0"/>
              <a:t>z.B. </a:t>
            </a:r>
            <a:r>
              <a:rPr lang="en-US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en-US" smtClean="0"/>
              <a:t> (Rest gleich wie bei Definition)</a:t>
            </a:r>
          </a:p>
          <a:p>
            <a:pPr marL="692150" lvl="1" indent="-342900"/>
            <a:endParaRPr lang="en-US"/>
          </a:p>
        </p:txBody>
      </p:sp>
      <p:sp>
        <p:nvSpPr>
          <p:cNvPr id="4" name="Rechteck 3"/>
          <p:cNvSpPr/>
          <p:nvPr/>
        </p:nvSpPr>
        <p:spPr>
          <a:xfrm>
            <a:off x="3275856" y="6237312"/>
            <a:ext cx="586814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Praktisches Beispiel: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www.cprogramming.com/declare_vs_define.html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Inlining </a:t>
            </a:r>
            <a:r>
              <a:rPr lang="de-DE" altLang="de-DE" dirty="0" smtClean="0"/>
              <a:t>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en-US" dirty="0" smtClean="0"/>
              <a:t> </a:t>
            </a:r>
            <a:r>
              <a:rPr lang="en-US" dirty="0" err="1" smtClean="0"/>
              <a:t>zeigt</a:t>
            </a:r>
            <a:r>
              <a:rPr lang="en-US" dirty="0" smtClean="0"/>
              <a:t> an, </a:t>
            </a:r>
            <a:r>
              <a:rPr lang="en-US" dirty="0" err="1" smtClean="0"/>
              <a:t>dass</a:t>
            </a:r>
            <a:r>
              <a:rPr lang="en-US" dirty="0" smtClean="0"/>
              <a:t> </a:t>
            </a:r>
            <a:r>
              <a:rPr lang="en-US" dirty="0" err="1" smtClean="0"/>
              <a:t>statt</a:t>
            </a:r>
            <a:r>
              <a:rPr lang="en-US" dirty="0" smtClean="0"/>
              <a:t> </a:t>
            </a:r>
            <a:r>
              <a:rPr lang="en-US" dirty="0" err="1" smtClean="0"/>
              <a:t>eines</a:t>
            </a:r>
            <a:r>
              <a:rPr lang="en-US" dirty="0" smtClean="0"/>
              <a:t> </a:t>
            </a:r>
            <a:r>
              <a:rPr lang="en-US" dirty="0" err="1" smtClean="0"/>
              <a:t>Methoden</a:t>
            </a:r>
            <a:r>
              <a:rPr lang="en-US" dirty="0" smtClean="0"/>
              <a:t>-/</a:t>
            </a:r>
            <a:r>
              <a:rPr lang="en-US" dirty="0" err="1" smtClean="0"/>
              <a:t>Funktionsaufrufs</a:t>
            </a:r>
            <a:r>
              <a:rPr lang="en-US" dirty="0" smtClean="0"/>
              <a:t> </a:t>
            </a:r>
            <a:r>
              <a:rPr lang="en-US" dirty="0" err="1" smtClean="0"/>
              <a:t>direkt</a:t>
            </a:r>
            <a:r>
              <a:rPr lang="en-US" dirty="0" smtClean="0"/>
              <a:t> der Code an </a:t>
            </a:r>
            <a:r>
              <a:rPr lang="en-US" dirty="0" err="1" smtClean="0"/>
              <a:t>jeder</a:t>
            </a:r>
            <a:r>
              <a:rPr lang="en-US" dirty="0" smtClean="0"/>
              <a:t> </a:t>
            </a:r>
            <a:r>
              <a:rPr lang="en-US" dirty="0" err="1" smtClean="0"/>
              <a:t>Aufrufstelle</a:t>
            </a:r>
            <a:r>
              <a:rPr lang="en-US" dirty="0" smtClean="0"/>
              <a:t> </a:t>
            </a:r>
            <a:r>
              <a:rPr lang="en-US" dirty="0" err="1" smtClean="0"/>
              <a:t>eingefügt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r>
              <a:rPr lang="en-US" dirty="0" smtClean="0"/>
              <a:t> </a:t>
            </a:r>
            <a:r>
              <a:rPr lang="en-US" dirty="0" err="1" smtClean="0"/>
              <a:t>soll</a:t>
            </a:r>
            <a:r>
              <a:rPr lang="en-US" dirty="0" smtClean="0"/>
              <a:t>. </a:t>
            </a:r>
            <a:br>
              <a:rPr lang="en-US" dirty="0" smtClean="0"/>
            </a:b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Heutzutage:</a:t>
            </a:r>
            <a:r>
              <a:rPr lang="en-US" smtClean="0"/>
              <a:t> Nur </a:t>
            </a:r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b="1" dirty="0" err="1" smtClean="0"/>
              <a:t>Hinweis</a:t>
            </a:r>
            <a:r>
              <a:rPr lang="en-US" dirty="0" smtClean="0"/>
              <a:t> an den Compiler – </a:t>
            </a:r>
            <a:r>
              <a:rPr lang="en-US" err="1" smtClean="0"/>
              <a:t>nicht</a:t>
            </a:r>
            <a:r>
              <a:rPr lang="en-US" smtClean="0"/>
              <a:t> "verpflichtend".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err="1" smtClean="0"/>
              <a:t>Heute</a:t>
            </a:r>
            <a:r>
              <a:rPr lang="en-US" dirty="0" smtClean="0"/>
              <a:t> </a:t>
            </a:r>
            <a:r>
              <a:rPr lang="en-US" b="1" dirty="0" err="1" smtClean="0"/>
              <a:t>nicht</a:t>
            </a:r>
            <a:r>
              <a:rPr lang="en-US" b="1" dirty="0" smtClean="0"/>
              <a:t> </a:t>
            </a:r>
            <a:r>
              <a:rPr lang="en-US" b="1" dirty="0" err="1" smtClean="0"/>
              <a:t>mehr</a:t>
            </a:r>
            <a:r>
              <a:rPr lang="en-US" b="1" dirty="0" smtClean="0"/>
              <a:t> </a:t>
            </a:r>
            <a:r>
              <a:rPr lang="en-US" b="1" dirty="0" err="1" smtClean="0"/>
              <a:t>notwendig</a:t>
            </a:r>
            <a:r>
              <a:rPr lang="en-US" dirty="0" smtClean="0"/>
              <a:t>, da der Compiler </a:t>
            </a:r>
            <a:r>
              <a:rPr lang="en-US" dirty="0" err="1" smtClean="0"/>
              <a:t>automatisch</a:t>
            </a:r>
            <a:r>
              <a:rPr lang="en-US" dirty="0" smtClean="0"/>
              <a:t> </a:t>
            </a:r>
            <a:r>
              <a:rPr lang="en-US" dirty="0" err="1" smtClean="0"/>
              <a:t>über</a:t>
            </a:r>
            <a:r>
              <a:rPr lang="en-US" dirty="0" smtClean="0"/>
              <a:t> </a:t>
            </a:r>
            <a:r>
              <a:rPr lang="en-US" dirty="0" err="1" smtClean="0"/>
              <a:t>Optimierungen</a:t>
            </a:r>
            <a:r>
              <a:rPr lang="en-US" dirty="0" smtClean="0"/>
              <a:t> </a:t>
            </a:r>
            <a:r>
              <a:rPr lang="en-US" dirty="0" err="1" smtClean="0"/>
              <a:t>entscheidet</a:t>
            </a:r>
            <a:r>
              <a:rPr lang="en-US" dirty="0" smtClean="0"/>
              <a:t> (Flags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en-US" dirty="0" smtClean="0"/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en-US" dirty="0" smtClean="0"/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en-US" dirty="0" smtClean="0"/>
              <a:t>, …)</a:t>
            </a:r>
            <a:endParaRPr lang="en-US" dirty="0"/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359395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> inline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en.wikipedia.org/wiki/Inline_function</a:t>
            </a:r>
            <a:r>
              <a:rPr lang="en-US" sz="1200" smtClean="0"/>
              <a:t> </a:t>
            </a:r>
            <a:endParaRPr lang="en-US" sz="120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mtClean="0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977359" cy="496887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/>
              <a:t>In C++ gibt es (mind.) drei Wege zur Impl. </a:t>
            </a:r>
            <a:r>
              <a:rPr lang="en-US" b="1" smtClean="0"/>
              <a:t>"komplexer Datentypen"</a:t>
            </a:r>
            <a:r>
              <a:rPr lang="en-US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</a:p>
          <a:p>
            <a:pPr marL="692150" lvl="1" indent="-342900"/>
            <a:r>
              <a:rPr lang="en-US" b="1" smtClean="0"/>
              <a:t>Geerbt von C</a:t>
            </a:r>
            <a:r>
              <a:rPr lang="en-US" smtClean="0"/>
              <a:t> (</a:t>
            </a:r>
            <a:r>
              <a:rPr lang="en-US" smtClean="0">
                <a:sym typeface="Wingdings" panose="05000000000000000000" pitchFamily="2" charset="2"/>
              </a:rPr>
              <a:t> µC-Teil), u.a. für  Binärkompatibilität (z.B. &lt;ctime&gt;)</a:t>
            </a:r>
          </a:p>
          <a:p>
            <a:pPr marL="692150" lvl="1" indent="-342900"/>
            <a:r>
              <a:rPr lang="en-US" smtClean="0"/>
              <a:t>In C++: </a:t>
            </a:r>
            <a:r>
              <a:rPr lang="en-US" b="1" smtClean="0"/>
              <a:t>Konstruktor</a:t>
            </a:r>
            <a:r>
              <a:rPr lang="en-US" smtClean="0"/>
              <a:t>, </a:t>
            </a:r>
            <a:r>
              <a:rPr lang="en-US" b="1" smtClean="0"/>
              <a:t>Methoden</a:t>
            </a:r>
            <a:r>
              <a:rPr lang="en-US" smtClean="0"/>
              <a:t> und </a:t>
            </a:r>
            <a:r>
              <a:rPr lang="en-US" b="1" smtClean="0"/>
              <a:t>Vererbung </a:t>
            </a:r>
            <a:r>
              <a:rPr lang="en-US" smtClean="0"/>
              <a:t>möglich; Unterschied zu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mtClean="0"/>
              <a:t>: standardmäßig </a:t>
            </a:r>
            <a:r>
              <a:rPr lang="en-US"/>
              <a:t>sind alle Member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en-US"/>
          </a:p>
          <a:p>
            <a:pPr marL="692150" lvl="1" indent="-342900"/>
            <a:r>
              <a:rPr lang="en-US" smtClean="0"/>
              <a:t>Standardmittel in C++</a:t>
            </a:r>
            <a:endParaRPr lang="en-US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en-US"/>
              <a:t> [eher exotisch]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en-US" b="1"/>
              <a:t>Spezialdatentyp</a:t>
            </a:r>
            <a:r>
              <a:rPr lang="en-US"/>
              <a:t>, </a:t>
            </a:r>
            <a:r>
              <a:rPr lang="en-US" smtClean="0"/>
              <a:t>zur Speicherung "alternativer" Member; Belegung ist klar vom Kontext.</a:t>
            </a:r>
          </a:p>
          <a:p>
            <a:pPr marL="692150" lvl="1" indent="-342900"/>
            <a:r>
              <a:rPr lang="en-US"/>
              <a:t>Höhere </a:t>
            </a:r>
            <a:r>
              <a:rPr lang="en-US" b="1"/>
              <a:t>Effizienz</a:t>
            </a:r>
            <a:r>
              <a:rPr lang="en-US"/>
              <a:t> durch </a:t>
            </a:r>
            <a:r>
              <a:rPr lang="en-US" smtClean="0"/>
              <a:t>gemeinsame Speichernutzung</a:t>
            </a:r>
            <a:endParaRPr lang="en-US"/>
          </a:p>
          <a:p>
            <a:pPr marL="692150" lvl="1" indent="-342900"/>
            <a:endParaRPr lang="en-US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228184" y="1628800"/>
            <a:ext cx="2736304" cy="16223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RawVector3D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myVec.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5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228184" y="4293096"/>
            <a:ext cx="2736304" cy="16223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bool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result1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result1.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3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result1.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true;</a:t>
            </a:r>
            <a:endParaRPr lang="de-DE" altLang="de-DE" sz="120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2411760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https://blogs.mentor.com/colinwalls/blog/2014/06/02/struct-vs-class-in-c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en.cppreference.com/w/cpp/language/union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21509" name="Textfeld 5"/>
          <p:cNvSpPr txBox="1">
            <a:spLocks noChangeArrowheads="1"/>
          </p:cNvSpPr>
          <p:nvPr/>
        </p:nvSpPr>
        <p:spPr bwMode="auto">
          <a:xfrm>
            <a:off x="251520" y="1601867"/>
            <a:ext cx="6048672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smtClean="0"/>
              <a:t>Wie ist </a:t>
            </a:r>
            <a:r>
              <a:rPr lang="de-DE" altLang="de-DE" sz="1800" b="0" dirty="0"/>
              <a:t>es möglich, dass man erfolgreich </a:t>
            </a:r>
            <a:r>
              <a:rPr lang="de-DE" altLang="de-DE" sz="1800" dirty="0"/>
              <a:t>kompilieren</a:t>
            </a:r>
            <a:r>
              <a:rPr lang="de-DE" altLang="de-DE" sz="1800" b="0" dirty="0"/>
              <a:t> aber </a:t>
            </a:r>
            <a:r>
              <a:rPr lang="de-DE" altLang="de-DE" sz="1800" dirty="0"/>
              <a:t>nicht linken </a:t>
            </a:r>
            <a:r>
              <a:rPr lang="de-DE" altLang="de-DE" sz="1800" b="0" dirty="0"/>
              <a:t>kann</a:t>
            </a:r>
            <a:r>
              <a:rPr lang="de-DE" altLang="de-DE" sz="1800" b="0" dirty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dirty="0"/>
              <a:t>Wozu braucht man einen </a:t>
            </a:r>
            <a:r>
              <a:rPr lang="de-DE" altLang="de-DE" sz="1800" dirty="0"/>
              <a:t>Präprozessor</a:t>
            </a:r>
            <a:r>
              <a:rPr lang="de-DE" altLang="de-DE" sz="1800" b="0" dirty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dirty="0"/>
              <a:t/>
            </a:r>
            <a:br>
              <a:rPr lang="de-DE" altLang="de-DE" sz="1800" b="0" dirty="0"/>
            </a:br>
            <a:r>
              <a:rPr lang="de-DE" altLang="de-DE" sz="1800" b="0" dirty="0" smtClean="0"/>
              <a:t>Gibt es bei </a:t>
            </a:r>
            <a:r>
              <a:rPr lang="de-DE" altLang="de-DE" sz="1800" dirty="0" smtClean="0"/>
              <a:t>anderen Sprachen </a:t>
            </a:r>
            <a:r>
              <a:rPr lang="de-DE" altLang="de-DE" sz="1800" b="0" dirty="0" smtClean="0"/>
              <a:t>ebenfalls einen Präprozessor?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800" b="0" dirty="0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smtClean="0"/>
              <a:t>Welche </a:t>
            </a:r>
            <a:r>
              <a:rPr lang="de-DE" altLang="de-DE" sz="1800" dirty="0" smtClean="0"/>
              <a:t>Konsequenzen zieht eine Änderung </a:t>
            </a:r>
            <a:r>
              <a:rPr lang="de-DE" altLang="de-DE" sz="1800" b="0" dirty="0" smtClean="0"/>
              <a:t>an </a:t>
            </a:r>
            <a:r>
              <a:rPr lang="de-DE" altLang="de-DE" sz="18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altLang="de-DE" sz="1800" b="0" dirty="0" smtClean="0"/>
              <a:t>-Methoden (im Header) </a:t>
            </a:r>
            <a:r>
              <a:rPr lang="de-DE" altLang="de-DE" sz="1800" dirty="0" smtClean="0"/>
              <a:t>nach sich</a:t>
            </a:r>
            <a:r>
              <a:rPr lang="de-DE" altLang="de-DE" sz="1800" b="0" dirty="0" smtClean="0"/>
              <a:t> im Vergleich zu Änderungen in </a:t>
            </a:r>
            <a:r>
              <a:rPr lang="de-DE" altLang="de-DE" sz="1800" b="0" smtClean="0"/>
              <a:t>der .cpp-Datei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sollte man eigentlich dokumentieren:</a:t>
            </a:r>
            <a:br>
              <a:rPr lang="de-DE" altLang="de-DE" sz="1800" b="0" smtClean="0"/>
            </a:br>
            <a:r>
              <a:rPr lang="de-DE" altLang="de-DE" sz="1800" b="0" smtClean="0"/>
              <a:t>Im Header oder in der Implementierungsdatei?</a:t>
            </a: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183647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 smtClean="0">
                <a:latin typeface="+mj-lt"/>
                <a:cs typeface="Courier New" panose="02070309020205020404" pitchFamily="49" charset="0"/>
              </a:rPr>
              <a:t>-</a:t>
            </a:r>
            <a:r>
              <a:rPr lang="en-US" dirty="0" err="1" smtClean="0">
                <a:latin typeface="+mj-lt"/>
                <a:cs typeface="Courier New" panose="02070309020205020404" pitchFamily="49" charset="0"/>
              </a:rPr>
              <a:t>Funktion</a:t>
            </a:r>
            <a:r>
              <a:rPr lang="en-US" dirty="0" smtClean="0">
                <a:latin typeface="+mj-lt"/>
                <a:cs typeface="Courier New" panose="02070309020205020404" pitchFamily="49" charset="0"/>
              </a:rPr>
              <a:t> in C++</a:t>
            </a:r>
            <a:r>
              <a:rPr lang="en-US" dirty="0" smtClean="0"/>
              <a:t> </a:t>
            </a:r>
            <a:r>
              <a:rPr lang="en-US" dirty="0" err="1" smtClean="0"/>
              <a:t>entspricht</a:t>
            </a:r>
            <a:r>
              <a:rPr lang="en-US" dirty="0" smtClean="0"/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 smtClean="0"/>
              <a:t>-</a:t>
            </a:r>
            <a:r>
              <a:rPr lang="en-US" dirty="0" err="1" smtClean="0"/>
              <a:t>Methode</a:t>
            </a:r>
            <a:r>
              <a:rPr lang="en-US" dirty="0" smtClean="0"/>
              <a:t>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err="1" smtClean="0"/>
              <a:t>Zwei</a:t>
            </a:r>
            <a:r>
              <a:rPr lang="en-US" dirty="0" smtClean="0"/>
              <a:t> </a:t>
            </a:r>
            <a:r>
              <a:rPr lang="en-US" dirty="0" err="1" smtClean="0"/>
              <a:t>Formen</a:t>
            </a:r>
            <a:r>
              <a:rPr lang="en-US" dirty="0" smtClean="0"/>
              <a:t>:</a:t>
            </a:r>
          </a:p>
          <a:p>
            <a:pPr marL="692150" lvl="1" indent="-342900"/>
            <a:r>
              <a:rPr lang="en-US" dirty="0" err="1" smtClean="0"/>
              <a:t>parameterlos</a:t>
            </a:r>
            <a:endParaRPr lang="en-US" dirty="0" smtClean="0"/>
          </a:p>
          <a:p>
            <a:pPr marL="692150" lvl="1" indent="-342900"/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Kommandozeilenparametern</a:t>
            </a:r>
            <a:r>
              <a:rPr lang="en-US" dirty="0" smtClean="0"/>
              <a:t> (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  <a:r>
              <a:rPr lang="en-US" dirty="0" smtClean="0"/>
              <a:t> </a:t>
            </a:r>
            <a:r>
              <a:rPr lang="en-US" dirty="0" err="1" smtClean="0"/>
              <a:t>enthält</a:t>
            </a:r>
            <a:r>
              <a:rPr lang="en-US" dirty="0" smtClean="0"/>
              <a:t> </a:t>
            </a:r>
            <a:r>
              <a:rPr lang="en-US" dirty="0" err="1" smtClean="0"/>
              <a:t>Pfad</a:t>
            </a:r>
            <a:r>
              <a:rPr lang="en-US" dirty="0" smtClean="0"/>
              <a:t> </a:t>
            </a:r>
            <a:r>
              <a:rPr lang="en-US" dirty="0" err="1" smtClean="0"/>
              <a:t>zum</a:t>
            </a:r>
            <a:r>
              <a:rPr lang="en-US" dirty="0" smtClean="0"/>
              <a:t> </a:t>
            </a:r>
            <a:r>
              <a:rPr lang="en-US" dirty="0" err="1" smtClean="0"/>
              <a:t>Programm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292494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4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dirty="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55116"/>
              <a:gd name="adj2" fmla="val -148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Kein </a:t>
            </a:r>
            <a:r>
              <a:rPr lang="de-DE" b="1">
                <a:solidFill>
                  <a:schemeClr val="bg1"/>
                </a:solidFill>
              </a:rPr>
              <a:t>Rückgabewert </a:t>
            </a:r>
            <a:r>
              <a:rPr lang="de-DE" b="1" smtClean="0">
                <a:solidFill>
                  <a:schemeClr val="bg1"/>
                </a:solidFill>
              </a:rPr>
              <a:t/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 dirty="0" smtClean="0">
                <a:solidFill>
                  <a:schemeClr val="bg1"/>
                </a:solidFill>
              </a:rPr>
              <a:t> = alle OK)</a:t>
            </a:r>
            <a:endParaRPr lang="de-DE" i="1" dirty="0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dirty="0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dirty="0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 dirty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"Building.h"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if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a-DK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unsigned</a:t>
            </a:r>
            <a:r>
              <a:rPr lang="da-DK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 dirty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Building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400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building.runSimulation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Arrays</a:t>
            </a:r>
            <a:endParaRPr lang="de-DE" i="1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125439"/>
              <a:gd name="adj2" fmla="val -3394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C++-Datentypen können </a:t>
            </a:r>
            <a:r>
              <a:rPr lang="de-DE" b="1" smtClean="0">
                <a:solidFill>
                  <a:schemeClr val="bg1"/>
                </a:solidFill>
              </a:rPr>
              <a:t>vorzeichenlos 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 smtClean="0">
                <a:solidFill>
                  <a:schemeClr val="bg1"/>
                </a:solidFill>
              </a:rPr>
              <a:t>) </a:t>
            </a:r>
            <a:r>
              <a:rPr lang="de-DE" smtClean="0">
                <a:solidFill>
                  <a:schemeClr val="bg1"/>
                </a:solidFill>
              </a:rPr>
              <a:t>sein</a:t>
            </a:r>
            <a:r>
              <a:rPr lang="de-DE" b="1" smtClean="0">
                <a:solidFill>
                  <a:schemeClr val="bg1"/>
                </a:solidFill>
              </a:rPr>
              <a:t>.</a:t>
            </a:r>
            <a:endParaRPr lang="de-DE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 C(++) ist die Reihenfolge wichtig!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mtClean="0"/>
              <a:t>Der C++-Compiler analysiert ganze dumm (dafür effizient) jede Datei von </a:t>
            </a:r>
            <a:r>
              <a:rPr lang="en-US" b="1" smtClean="0"/>
              <a:t>vorne nach hinten</a:t>
            </a:r>
            <a:r>
              <a:rPr lang="en-US" smtClean="0"/>
              <a:t>. (In Java: beliebige Reihenfolge)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b="1" smtClean="0"/>
              <a:t>Abilfe</a:t>
            </a:r>
            <a:r>
              <a:rPr lang="en-US" smtClean="0"/>
              <a:t>: Aufrufende Funktions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Declaration of myFunction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Definition of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Funktionsprototyp</a:t>
            </a:r>
            <a:endParaRPr lang="de-DE" i="1" dirty="0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6837452" y="4651953"/>
            <a:ext cx="1517768" cy="322770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Zusammenhang zwischen C</a:t>
            </a:r>
            <a:r>
              <a:rPr lang="en-US" dirty="0" smtClean="0"/>
              <a:t>, C++ und Java</a:t>
            </a:r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smtClean="0"/>
              <a:t>C "1.0" </a:t>
            </a:r>
            <a:r>
              <a:rPr lang="de-DE" b="1" dirty="0" smtClean="0"/>
              <a:t>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C/C89 (1989)</a:t>
            </a:r>
            <a:r>
              <a:rPr lang="de-DE" b="1" smtClean="0"/>
              <a:t/>
            </a:r>
            <a:br>
              <a:rPr lang="de-DE" b="1" smtClean="0"/>
            </a:br>
            <a:r>
              <a:rPr lang="de-DE" b="1" smtClean="0"/>
              <a:t>"</a:t>
            </a:r>
            <a:r>
              <a:rPr lang="en-US" smtClean="0"/>
              <a:t>Programming </a:t>
            </a:r>
            <a:r>
              <a:rPr lang="en-US"/>
              <a:t>Language </a:t>
            </a:r>
            <a:r>
              <a:rPr lang="en-US" smtClean="0"/>
              <a:t>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 smtClean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</a:t>
                </a:r>
                <a:r>
                  <a:rPr lang="de-DE" smtClean="0"/>
                  <a:t>++ "1.0" </a:t>
                </a:r>
                <a:r>
                  <a:rPr lang="de-DE" dirty="0" smtClean="0"/>
                  <a:t>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</a:t>
                  </a:r>
                  <a:r>
                    <a:rPr lang="de-DE" dirty="0" smtClean="0"/>
                    <a:t>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Unterschiede zwischen Java- und C/C++-Compiler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In Java: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smtClean="0"/>
              <a:t>Java-Code </a:t>
            </a:r>
            <a:r>
              <a:rPr lang="en-US" smtClean="0">
                <a:sym typeface="Wingdings" panose="05000000000000000000" pitchFamily="2" charset="2"/>
              </a:rPr>
              <a:t> Java-Bytecode (relativ ähnliche Struktur)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smtClean="0">
                <a:sym typeface="Wingdings" panose="05000000000000000000" pitchFamily="2" charset="2"/>
              </a:rPr>
              <a:t>Sprachumfang 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smtClean="0">
                <a:sym typeface="Wingdings" panose="05000000000000000000" pitchFamily="2" charset="2"/>
              </a:rPr>
              <a:t>Keine Optimierungen – werden von der JVM zur Laufzeit durchgeführt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smtClean="0">
                <a:sym typeface="Wingdings" panose="05000000000000000000" pitchFamily="2" charset="2"/>
              </a:rPr>
              <a:t>Auflösung externer Abhängigkeiten über Java Classpath</a:t>
            </a:r>
            <a:endParaRPr lang="en-US" smtClean="0"/>
          </a:p>
          <a:p>
            <a:r>
              <a:rPr lang="en-US" smtClean="0"/>
              <a:t>In C/C++: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smtClean="0"/>
              <a:t>C/C++-Code </a:t>
            </a:r>
            <a:r>
              <a:rPr lang="en-US" smtClean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en-US" smtClean="0">
                <a:sym typeface="Wingdings" panose="05000000000000000000" pitchFamily="2" charset="2"/>
              </a:rPr>
              <a:t>Komplexere Transformation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en-US" smtClean="0">
                <a:sym typeface="Wingdings" panose="05000000000000000000" pitchFamily="2" charset="2"/>
              </a:rPr>
              <a:t>(Oft) inklusive Linken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smtClean="0"/>
              <a:t>Auflösung von externen Abhängigkeiten über #include (Compile-Schritt) und statisches/dynamische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smtClean="0"/>
              <a:t>Zusätzliche Optimierungen zur Compile-Zeit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430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Weitere Konzepte in C++</a:t>
            </a:r>
            <a:endParaRPr lang="en-US"/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Eine lose Übersicht…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Enumerationen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b="1"/>
              <a:t>In </a:t>
            </a:r>
            <a:r>
              <a:rPr lang="en-US" b="1"/>
              <a:t>Java</a:t>
            </a:r>
            <a:r>
              <a:rPr lang="en-US" smtClean="0"/>
              <a:t>: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Enumerationen sind Klassen mit einer beschränkten Anzahl von Instanzen. </a:t>
            </a:r>
          </a:p>
          <a:p>
            <a:pPr marL="342900" indent="-342900">
              <a:buFontTx/>
              <a:buChar char="-"/>
            </a:pPr>
            <a:r>
              <a:rPr lang="en-US" b="1" smtClean="0"/>
              <a:t>In </a:t>
            </a:r>
            <a:r>
              <a:rPr lang="en-US" b="1"/>
              <a:t>C</a:t>
            </a:r>
            <a:r>
              <a:rPr lang="en-US" b="1" smtClean="0"/>
              <a:t>++</a:t>
            </a:r>
            <a:r>
              <a:rPr lang="en-US" smtClean="0"/>
              <a:t>: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Namenskonflikte vermeiden </a:t>
            </a:r>
            <a:r>
              <a:rPr lang="en-US" smtClean="0"/>
              <a:t>mit Namespaces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84647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b="1" smtClean="0"/>
              <a:t>In Java</a:t>
            </a:r>
            <a:r>
              <a:rPr lang="en-US" smtClean="0"/>
              <a:t>: Packages/Ordnerstruktur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/>
              <a:t> und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/>
              <a:t> in Java</a:t>
            </a:r>
            <a:endParaRPr lang="en-US" smtClean="0"/>
          </a:p>
          <a:p>
            <a:pPr marL="342900" indent="-342900">
              <a:buFontTx/>
              <a:buChar char="-"/>
            </a:pPr>
            <a:r>
              <a:rPr lang="en-US" b="1" smtClean="0"/>
              <a:t>In C++</a:t>
            </a:r>
            <a:r>
              <a:rPr lang="en-US" smtClean="0"/>
              <a:t>: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r>
              <a:rPr lang="en-US" smtClean="0"/>
              <a:t>,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struct{};</a:t>
            </a:r>
            <a:endParaRPr lang="en-US" smtClean="0"/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en-US" smtClean="0"/>
              <a:t>-Direktive zum Importieren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Standardnamensraum: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namespace{}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::sum(1,2);</a:t>
            </a:r>
          </a:p>
          <a:p>
            <a:pPr marL="342900" indent="-342900">
              <a:buFontTx/>
              <a:buChar char="-"/>
            </a:pPr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233468"/>
            <a:ext cx="4033143" cy="31683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{ return a+b;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233468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 //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ERROR&lt;-conflict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Sichtbarkeitsmodifikatoren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  <a:tabLst>
                <a:tab pos="2065338" algn="l"/>
              </a:tabLst>
            </a:pPr>
            <a:r>
              <a:rPr lang="en-US"/>
              <a:t>N</a:t>
            </a:r>
            <a:r>
              <a:rPr lang="en-US" smtClean="0"/>
              <a:t>ur </a:t>
            </a:r>
            <a:r>
              <a:rPr lang="en-US"/>
              <a:t>innerhalb einer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/>
              <a:t>-Definition, für Attribute und </a:t>
            </a:r>
            <a:r>
              <a:rPr lang="en-US" smtClean="0"/>
              <a:t>Methoden (A+M)</a:t>
            </a:r>
            <a:endParaRPr lang="en-US"/>
          </a:p>
          <a:p>
            <a:pPr marL="692150" lvl="1" indent="-342900">
              <a:buFontTx/>
              <a:buChar char="-"/>
              <a:tabLst>
                <a:tab pos="2065338" algn="l"/>
              </a:tabLst>
            </a:pPr>
            <a:r>
              <a:rPr lang="en-US" smtClean="0"/>
              <a:t>bereichsweise, nicht attribute-/methodenweise</a:t>
            </a:r>
          </a:p>
          <a:p>
            <a:pPr marL="692150" lvl="1" indent="-342900">
              <a:buFontTx/>
              <a:buChar char="-"/>
              <a:tabLst>
                <a:tab pos="2065338" algn="l"/>
              </a:tabLst>
            </a:pP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mtClean="0"/>
              <a:t> 	alle folgenden A+M sind unbegrenzt nutzbar</a:t>
            </a:r>
          </a:p>
          <a:p>
            <a:pPr marL="692150" lvl="1" indent="-342900">
              <a:buFontTx/>
              <a:buChar char="-"/>
              <a:tabLst>
                <a:tab pos="2065338" algn="l"/>
              </a:tabLst>
            </a:pP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en-US" smtClean="0"/>
              <a:t>alle folgende A+M sind nur in dieser und Unterklassen nutzbar</a:t>
            </a:r>
          </a:p>
          <a:p>
            <a:pPr marL="692150" lvl="1" indent="-342900">
              <a:buFontTx/>
              <a:buChar char="-"/>
              <a:tabLst>
                <a:tab pos="2065338" algn="l"/>
              </a:tabLst>
            </a:pP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mtClean="0"/>
              <a:t> 	alle folgenden A+M sind nur in dieser Klasse nutzbar</a:t>
            </a:r>
          </a:p>
          <a:p>
            <a:pPr marL="692150" lvl="1" indent="-342900">
              <a:buFontTx/>
              <a:buChar char="-"/>
              <a:tabLst>
                <a:tab pos="2065338" algn="l"/>
              </a:tabLst>
            </a:pP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friend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en-US" smtClean="0"/>
              <a:t> erlaubt Funktion/Methode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f() </a:t>
            </a:r>
            <a:r>
              <a:rPr lang="en-US" smtClean="0"/>
              <a:t>auf private A+M dieser Klasse</a:t>
            </a:r>
          </a:p>
          <a:p>
            <a:pPr marL="692150" lvl="1" indent="-342900">
              <a:buFontTx/>
              <a:buChar char="-"/>
              <a:tabLst>
                <a:tab pos="2065338" algn="l"/>
              </a:tabLst>
            </a:pPr>
            <a:endParaRPr lang="en-US" smtClean="0"/>
          </a:p>
          <a:p>
            <a:pPr marL="342900" indent="-342900">
              <a:buFontTx/>
              <a:buChar char="-"/>
              <a:tabLst>
                <a:tab pos="2065338" algn="l"/>
              </a:tabLst>
            </a:pPr>
            <a:r>
              <a:rPr lang="en-US"/>
              <a:t>A</a:t>
            </a:r>
            <a:r>
              <a:rPr lang="en-US" smtClean="0"/>
              <a:t>nders als in Java: keine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package-</a:t>
            </a:r>
            <a:r>
              <a:rPr lang="en-US" smtClean="0"/>
              <a:t>/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mtClean="0"/>
              <a:t>-Sichtbarkeit</a:t>
            </a:r>
          </a:p>
          <a:p>
            <a:pPr marL="692150" lvl="1" indent="-342900">
              <a:buFontTx/>
              <a:buChar char="-"/>
              <a:tabLst>
                <a:tab pos="2065338" algn="l"/>
              </a:tabLst>
            </a:pPr>
            <a:r>
              <a:rPr lang="en-US" smtClean="0"/>
              <a:t>via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mtClean="0"/>
              <a:t>-Operator oder </a:t>
            </a: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mtClean="0"/>
              <a:t>können alle Funktionen und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mtClean="0"/>
              <a:t>-Methoden genutzt werden</a:t>
            </a:r>
          </a:p>
          <a:p>
            <a:pPr marL="692150" lvl="1" indent="-342900">
              <a:buFontTx/>
              <a:buChar char="-"/>
              <a:tabLst>
                <a:tab pos="2065338" algn="l"/>
              </a:tabLst>
            </a:pPr>
            <a:endParaRPr lang="en-US" smtClean="0"/>
          </a:p>
          <a:p>
            <a:pPr marL="342900" indent="-342900">
              <a:buFontTx/>
              <a:buChar char="-"/>
              <a:tabLst>
                <a:tab pos="2065338" algn="l"/>
              </a:tabLst>
            </a:pPr>
            <a:r>
              <a:rPr lang="en-US" smtClean="0"/>
              <a:t>N.B.: Auch in "Plain C" gibt es Sichtbarkeitsmodifikatoren (z.B. </a:t>
            </a:r>
            <a:r>
              <a:rPr lang="en-US" b="1">
                <a:solidFill>
                  <a:srgbClr val="7F0055"/>
                </a:solidFill>
                <a:latin typeface="Courier New" panose="02070309020205020404" pitchFamily="49" charset="0"/>
              </a:rPr>
              <a:t>static</a:t>
            </a:r>
            <a:r>
              <a:rPr lang="en-US" smtClean="0"/>
              <a:t> für Funktionen </a:t>
            </a:r>
            <a:r>
              <a:rPr lang="en-US" smtClean="0">
                <a:sym typeface="Wingdings" panose="05000000000000000000" pitchFamily="2" charset="2"/>
              </a:rPr>
              <a:t> nur innerhalb der aktuellen Datei</a:t>
            </a:r>
            <a:r>
              <a:rPr lang="en-US" smtClean="0"/>
              <a:t>)</a:t>
            </a:r>
          </a:p>
          <a:p>
            <a:pPr marL="342900" indent="-342900">
              <a:buFontTx/>
              <a:buChar char="-"/>
              <a:tabLst>
                <a:tab pos="2065338" algn="l"/>
              </a:tabLst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Strings in C++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b="1"/>
              <a:t>I</a:t>
            </a:r>
            <a:r>
              <a:rPr lang="en-US" b="1" smtClean="0"/>
              <a:t>n Java: 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Quote-Literale werden zu </a:t>
            </a:r>
            <a:r>
              <a:rPr lang="en-US" b="1" smtClean="0"/>
              <a:t>java.lang.String</a:t>
            </a:r>
            <a:r>
              <a:rPr lang="en-US" smtClean="0"/>
              <a:t>s </a:t>
            </a:r>
          </a:p>
          <a:p>
            <a:pPr marL="692150" lvl="1" indent="-342900">
              <a:buFontTx/>
              <a:buChar char="-"/>
            </a:pPr>
            <a:r>
              <a:rPr lang="en-US"/>
              <a:t>Beispiel: </a:t>
            </a:r>
            <a:endParaRPr lang="en-US" smtClean="0"/>
          </a:p>
          <a:p>
            <a:pPr marL="881063" lvl="2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System.out.println("Hello World".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  // java.lang.String</a:t>
            </a:r>
          </a:p>
          <a:p>
            <a:pPr marL="692150" lvl="1" indent="-342900">
              <a:buFontTx/>
              <a:buChar char="-"/>
            </a:pP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en-US" b="1"/>
              <a:t>I</a:t>
            </a:r>
            <a:r>
              <a:rPr lang="en-US" b="1" smtClean="0"/>
              <a:t>n C++: 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Quote-Literale werden zu </a:t>
            </a:r>
            <a:r>
              <a:rPr lang="en-US" b="1" smtClean="0"/>
              <a:t>C-Strings =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b="1" smtClean="0"/>
              <a:t>-Arrays 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Beispiele:</a:t>
            </a:r>
          </a:p>
          <a:p>
            <a:pPr marL="881063" lvl="2" indent="-342900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const char *myString =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"Hello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World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.";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81063" lvl="2" indent="-342900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std::string myString2 = std::string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("Hello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World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.");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81063" lvl="2" indent="-342900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std::string myString3 =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"Hello World";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  //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implicit constructor invocation</a:t>
            </a: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Standard-Bibliotheken in C++</a:t>
            </a:r>
            <a:endParaRPr lang="de-DE" altLang="de-DE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ISO-genormte</a:t>
            </a:r>
            <a:r>
              <a:rPr lang="en-US" smtClean="0"/>
              <a:t>, stetig wachsende Standardbibliothek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err="1" smtClean="0"/>
              <a:t>Alle</a:t>
            </a:r>
            <a:r>
              <a:rPr lang="en-US" dirty="0" smtClean="0"/>
              <a:t> </a:t>
            </a:r>
            <a:r>
              <a:rPr lang="en-US" err="1" smtClean="0"/>
              <a:t>Komponenten</a:t>
            </a:r>
            <a:r>
              <a:rPr lang="en-US" smtClean="0"/>
              <a:t> im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err="1" smtClean="0"/>
              <a:t>Komponenten</a:t>
            </a:r>
            <a:r>
              <a:rPr lang="en-US" dirty="0" smtClean="0"/>
              <a:t>:</a:t>
            </a:r>
          </a:p>
          <a:p>
            <a:pPr marL="692150" lvl="1" indent="-342900">
              <a:buFontTx/>
              <a:buChar char="─"/>
            </a:pPr>
            <a:r>
              <a:rPr lang="en-US" dirty="0" smtClean="0"/>
              <a:t>I/O (</a:t>
            </a:r>
            <a:r>
              <a:rPr lang="en-US" dirty="0" err="1" smtClean="0"/>
              <a:t>z.B</a:t>
            </a:r>
            <a:r>
              <a:rPr lang="en-US" dirty="0" smtClean="0"/>
              <a:t>. </a:t>
            </a:r>
            <a:r>
              <a:rPr lang="de-DE" alt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err="1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&lt;sstream&gt;)</a:t>
            </a:r>
            <a:endParaRPr lang="de-DE" altLang="de-D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92150" lvl="1" indent="-342900">
              <a:buFontTx/>
              <a:buChar char="─"/>
            </a:pPr>
            <a:r>
              <a:rPr lang="de-DE" altLang="de-DE" dirty="0" smtClean="0">
                <a:latin typeface="+mj-lt"/>
                <a:cs typeface="Consolas" pitchFamily="49" charset="0"/>
              </a:rPr>
              <a:t>Strings (z.B. </a:t>
            </a:r>
            <a:r>
              <a:rPr lang="de-DE" altLang="de-DE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string&gt;, &lt;regex&gt;</a:t>
            </a:r>
            <a:r>
              <a:rPr lang="de-DE" altLang="de-DE" smtClean="0"/>
              <a:t>)</a:t>
            </a:r>
            <a:endParaRPr lang="de-DE" altLang="de-DE" dirty="0" smtClean="0"/>
          </a:p>
          <a:p>
            <a:pPr marL="692150" lvl="1" indent="-342900">
              <a:buFontTx/>
              <a:buChar char="─"/>
            </a:pPr>
            <a:r>
              <a:rPr lang="de-DE" altLang="de-DE" dirty="0"/>
              <a:t>Standard Template Library (STL</a:t>
            </a:r>
            <a:r>
              <a:rPr lang="de-DE" altLang="de-DE" dirty="0" smtClean="0"/>
              <a:t>)</a:t>
            </a:r>
          </a:p>
          <a:p>
            <a:pPr marL="881063" lvl="2" indent="-342900">
              <a:buFont typeface="Arial" panose="020B0604020202020204" pitchFamily="34" charset="0"/>
              <a:buChar char="•"/>
            </a:pPr>
            <a:r>
              <a:rPr lang="de-DE" altLang="de-DE" dirty="0" smtClean="0"/>
              <a:t>Generische Datenstrukturen </a:t>
            </a:r>
            <a:br>
              <a:rPr lang="de-DE" altLang="de-DE" dirty="0" smtClean="0"/>
            </a:br>
            <a:r>
              <a:rPr lang="de-DE" altLang="de-DE" dirty="0" smtClean="0"/>
              <a:t>		(z.B. 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</a:t>
            </a:r>
            <a:r>
              <a:rPr lang="de-DE" alt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dirty="0" smtClean="0"/>
              <a:t> )</a:t>
            </a:r>
            <a:br>
              <a:rPr lang="de-DE" altLang="de-DE" dirty="0" smtClean="0"/>
            </a:br>
            <a:endParaRPr lang="de-DE" altLang="de-DE" dirty="0" smtClean="0"/>
          </a:p>
          <a:p>
            <a:pPr marL="881063" lvl="2" indent="-342900">
              <a:buFont typeface="Arial" panose="020B0604020202020204" pitchFamily="34" charset="0"/>
              <a:buChar char="•"/>
            </a:pPr>
            <a:r>
              <a:rPr lang="de-DE" altLang="de-DE" dirty="0" smtClean="0"/>
              <a:t>Generische Algorithmen</a:t>
            </a:r>
            <a:br>
              <a:rPr lang="de-DE" altLang="de-DE" dirty="0" smtClean="0"/>
            </a:br>
            <a:r>
              <a:rPr lang="de-DE" altLang="de-DE" dirty="0" smtClean="0"/>
              <a:t>		(z.B. 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dirty="0"/>
              <a:t> )</a:t>
            </a:r>
            <a:endParaRPr lang="de-DE" altLang="de-DE" dirty="0" smtClean="0"/>
          </a:p>
          <a:p>
            <a:pPr marL="881063" lvl="2" indent="-342900"/>
            <a:endParaRPr lang="de-DE" altLang="de-DE" dirty="0"/>
          </a:p>
          <a:p>
            <a:pPr marL="692150" lvl="1" indent="-342900"/>
            <a:endParaRPr lang="de-DE" altLang="de-DE" dirty="0">
              <a:latin typeface="+mj-lt"/>
              <a:cs typeface="Consolas" pitchFamily="49" charset="0"/>
            </a:endParaRPr>
          </a:p>
          <a:p>
            <a:pPr marL="692150" lvl="1" indent="-342900"/>
            <a:endParaRPr lang="en-US" dirty="0"/>
          </a:p>
        </p:txBody>
      </p:sp>
      <p:sp>
        <p:nvSpPr>
          <p:cNvPr id="7" name="Abgerundete rechteckige Legende 6"/>
          <p:cNvSpPr/>
          <p:nvPr/>
        </p:nvSpPr>
        <p:spPr>
          <a:xfrm>
            <a:off x="4283968" y="2708920"/>
            <a:ext cx="4722540" cy="431825"/>
          </a:xfrm>
          <a:prstGeom prst="wedgeRoundRectCallout">
            <a:avLst>
              <a:gd name="adj1" fmla="val -35994"/>
              <a:gd name="adj2" fmla="val 8584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flexibel, erweiterbar,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std::cout/std::cin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6300192" y="6003157"/>
            <a:ext cx="2375372" cy="450031"/>
          </a:xfrm>
          <a:prstGeom prst="wedgeRoundRectCallout">
            <a:avLst>
              <a:gd name="adj1" fmla="val -46078"/>
              <a:gd name="adj2" fmla="val -12211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hlinkClick r:id="rId2" action="ppaction://hlinksldjump"/>
              </a:rPr>
              <a:t>Mehr Details später.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Boost</a:t>
            </a:r>
            <a:r>
              <a:rPr lang="de-DE" altLang="de-DE" dirty="0" smtClean="0"/>
              <a:t>: </a:t>
            </a:r>
            <a:r>
              <a:rPr lang="de-DE" altLang="de-DE" smtClean="0"/>
              <a:t/>
            </a:r>
            <a:br>
              <a:rPr lang="de-DE" altLang="de-DE" smtClean="0"/>
            </a:br>
            <a:r>
              <a:rPr lang="de-DE" altLang="de-DE" smtClean="0"/>
              <a:t>"Brutschrank" </a:t>
            </a:r>
            <a:r>
              <a:rPr lang="de-DE" altLang="de-DE" dirty="0" smtClean="0"/>
              <a:t>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 smtClean="0">
                <a:solidFill>
                  <a:schemeClr val="bg1"/>
                </a:solidFill>
              </a:rPr>
              <a:t>"...</a:t>
            </a:r>
            <a:r>
              <a:rPr lang="en-US" dirty="0">
                <a:solidFill>
                  <a:schemeClr val="bg1"/>
                </a:solidFill>
              </a:rPr>
              <a:t>one of the most highly regarded and expertly designed C++ library projects in the </a:t>
            </a:r>
            <a:r>
              <a:rPr lang="en-US">
                <a:solidFill>
                  <a:schemeClr val="bg1"/>
                </a:solidFill>
              </a:rPr>
              <a:t>world</a:t>
            </a:r>
            <a:r>
              <a:rPr lang="en-US" smtClean="0">
                <a:solidFill>
                  <a:schemeClr val="bg1"/>
                </a:solidFill>
              </a:rPr>
              <a:t>."</a:t>
            </a:r>
            <a:endParaRPr lang="en-US" sz="800" dirty="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 dirty="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 dirty="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 dirty="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 dirty="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 dirty="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dirty="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 dirty="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 dirty="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hlinkClick r:id="rId4"/>
              </a:rPr>
              <a:t>http://www.boost.org/</a:t>
            </a:r>
            <a:endParaRPr lang="de-DE" altLang="de-DE" sz="1800" b="0" dirty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smtClean="0">
                <a:solidFill>
                  <a:schemeClr val="bg1"/>
                </a:solidFill>
              </a:rPr>
              <a:t>Lambda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r>
              <a:rPr lang="de-DE" b="1" dirty="0">
                <a:solidFill>
                  <a:schemeClr val="bg1"/>
                </a:solidFill>
              </a:rPr>
              <a:t/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smtClean="0">
                <a:solidFill>
                  <a:schemeClr val="bg1"/>
                </a:solidFill>
              </a:rPr>
              <a:t>(</a:t>
            </a:r>
            <a:r>
              <a:rPr lang="de-DE" b="1" dirty="0" err="1" smtClean="0">
                <a:solidFill>
                  <a:schemeClr val="bg1"/>
                </a:solidFill>
              </a:rPr>
              <a:t>advanced</a:t>
            </a:r>
            <a:r>
              <a:rPr lang="de-DE" b="1" dirty="0" smtClean="0">
                <a:solidFill>
                  <a:schemeClr val="bg1"/>
                </a:solidFill>
              </a:rPr>
              <a:t>)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err="1" smtClean="0">
                <a:solidFill>
                  <a:schemeClr val="bg1"/>
                </a:solidFill>
              </a:rPr>
              <a:t>Odeint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smtClean="0">
                <a:solidFill>
                  <a:schemeClr val="bg1"/>
                </a:solidFill>
              </a:rPr>
              <a:t>Smart </a:t>
            </a:r>
            <a:r>
              <a:rPr lang="de-DE" b="1" dirty="0" err="1" smtClean="0">
                <a:solidFill>
                  <a:schemeClr val="bg1"/>
                </a:solidFill>
              </a:rPr>
              <a:t>Ptr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smtClean="0">
                <a:solidFill>
                  <a:schemeClr val="bg1"/>
                </a:solidFill>
              </a:rPr>
              <a:t>System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Operatorüberladung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b="1" smtClean="0"/>
              <a:t>In Java</a:t>
            </a:r>
            <a:r>
              <a:rPr lang="en-US" smtClean="0"/>
              <a:t>: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Operatoren in </a:t>
            </a:r>
            <a:r>
              <a:rPr lang="en-US" b="1" smtClean="0"/>
              <a:t>Sonderrolle</a:t>
            </a:r>
            <a:r>
              <a:rPr lang="en-US" smtClean="0"/>
              <a:t>, </a:t>
            </a:r>
            <a:r>
              <a:rPr lang="en-US" b="1" smtClean="0"/>
              <a:t>fest belegt</a:t>
            </a:r>
            <a:r>
              <a:rPr lang="en-US"/>
              <a:t> </a:t>
            </a:r>
            <a:r>
              <a:rPr lang="en-US" smtClean="0"/>
              <a:t>("Lehre aus Erfahrung mit </a:t>
            </a:r>
            <a:r>
              <a:rPr lang="en-US"/>
              <a:t>C</a:t>
            </a:r>
            <a:r>
              <a:rPr lang="en-US" smtClean="0"/>
              <a:t>++")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fixe Präzendenz</a:t>
            </a:r>
          </a:p>
          <a:p>
            <a:pPr marL="692150" lvl="1" indent="-342900">
              <a:buFontTx/>
              <a:buChar char="-"/>
            </a:pPr>
            <a:r>
              <a:rPr lang="en-US"/>
              <a:t>Beispiel</a:t>
            </a:r>
            <a:r>
              <a:rPr lang="en-US" smtClean="0"/>
              <a:t>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++, -- (Postfix)</a:t>
            </a:r>
            <a:r>
              <a:rPr lang="en-US" smtClean="0"/>
              <a:t> vor ++,--,+,-,~,! vor *,/,% vor …</a:t>
            </a:r>
          </a:p>
          <a:p>
            <a:pPr marL="692150" lvl="1" indent="-342900">
              <a:buFontTx/>
              <a:buChar char="-"/>
            </a:pPr>
            <a:endParaRPr lang="en-US" smtClean="0"/>
          </a:p>
          <a:p>
            <a:pPr marL="342900" indent="-342900">
              <a:buFontTx/>
              <a:buChar char="-"/>
            </a:pPr>
            <a:r>
              <a:rPr lang="en-US" b="1" smtClean="0"/>
              <a:t>In C++</a:t>
            </a:r>
            <a:r>
              <a:rPr lang="en-US" smtClean="0"/>
              <a:t>: 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Operatoren als </a:t>
            </a:r>
            <a:r>
              <a:rPr lang="en-US" b="1" smtClean="0"/>
              <a:t>Syntactic Sugar </a:t>
            </a:r>
            <a:r>
              <a:rPr lang="en-US" smtClean="0"/>
              <a:t>und beliebig überschreibbar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fixe Präzedenz</a:t>
            </a:r>
          </a:p>
          <a:p>
            <a:pPr marL="692150" lvl="1" indent="-342900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en-US" smtClean="0"/>
              <a:t> gleichwertig zu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operator+(a,b)</a:t>
            </a:r>
            <a:r>
              <a:rPr lang="en-US" smtClean="0"/>
              <a:t> oder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a.operator+(b)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Extrem</a:t>
            </a:r>
            <a:r>
              <a:rPr lang="en-US"/>
              <a:t> </a:t>
            </a:r>
            <a:r>
              <a:rPr lang="en-US" smtClean="0"/>
              <a:t>wichtig: Zuweisungsoperator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/>
              <a:t> (siehe später</a:t>
            </a:r>
            <a:r>
              <a:rPr lang="en-US" smtClean="0"/>
              <a:t>)</a:t>
            </a:r>
          </a:p>
          <a:p>
            <a:pPr marL="692150" lvl="1" indent="-342900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/>
              <a:t> vor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++,-- (Postfix),(),[],.,-&gt;</a:t>
            </a:r>
            <a:r>
              <a:rPr lang="en-US" smtClean="0"/>
              <a:t> vor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>
              <a:buFontTx/>
              <a:buChar char="-"/>
            </a:pPr>
            <a:endParaRPr lang="en-US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docs.oracle.com/javase/tutorial/java/nutsandbolts/operators.html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en.cppreference.com/w/cpp/language/operators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en.cppreference.com/w/cpp/language/operator_precedence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Exkurs: Casting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608983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b="1" smtClean="0"/>
              <a:t>In Java: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Casts in Sonderrolle (Sprachfeature)</a:t>
            </a:r>
          </a:p>
          <a:p>
            <a:pPr marL="692150" lvl="1" indent="-342900">
              <a:buFontTx/>
              <a:buChar char="-"/>
            </a:pPr>
            <a:r>
              <a:rPr lang="en-US"/>
              <a:t>N</a:t>
            </a:r>
            <a:r>
              <a:rPr lang="en-US" smtClean="0"/>
              <a:t>ur Typecast: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SpecialBuilding sb = (SpecialBuilding)b;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Laufzeitfehler bei Fehlschlag: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</a:p>
          <a:p>
            <a:pPr marL="692150" lvl="1" indent="-342900">
              <a:buFontTx/>
              <a:buChar char="-"/>
            </a:pP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en-US" b="1" smtClean="0"/>
              <a:t>In C++: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Casts als reguläre Funktionen, große Vielfalt</a:t>
            </a:r>
            <a:r>
              <a:rPr lang="en-US"/>
              <a:t> </a:t>
            </a:r>
            <a:r>
              <a:rPr lang="en-US" smtClean="0"/>
              <a:t>und durch Bibliotheken erweiterbar</a:t>
            </a:r>
          </a:p>
          <a:p>
            <a:pPr marL="692150" lvl="1" indent="-342900">
              <a:buFontTx/>
              <a:buChar char="-"/>
              <a:tabLst>
                <a:tab pos="3944938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en-US" smtClean="0"/>
              <a:t>	C-Stil; beliebige Umwandlung ist möglich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marL="692150" lvl="1" indent="-342900">
              <a:buFontTx/>
              <a:buChar char="-"/>
              <a:tabLst>
                <a:tab pos="3944938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static_cast&lt;int&gt;(3.0) </a:t>
            </a:r>
            <a:r>
              <a:rPr lang="en-US" smtClean="0"/>
              <a:t>	Umwandlung ohne Laufzeitcheck 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  <a:tabLst>
                <a:tab pos="3944938" algn="l"/>
              </a:tabLst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dynamic_cast&lt;SC*&gt;() 	</a:t>
            </a:r>
            <a:r>
              <a:rPr lang="en-US" smtClean="0"/>
              <a:t>Umwandlung mit Laufzeitcheck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  <a:tabLst>
                <a:tab pos="3944938" algn="l"/>
              </a:tabLst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reinterpret_cast&lt;C&gt;(x)</a:t>
            </a:r>
            <a:r>
              <a:rPr lang="en-US" smtClean="0"/>
              <a:t>	beliebige Umwandlung </a:t>
            </a:r>
          </a:p>
          <a:p>
            <a:pPr marL="692150" lvl="1" indent="-342900">
              <a:buFontTx/>
              <a:buChar char="-"/>
              <a:tabLst>
                <a:tab pos="3944938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const_cast&lt;char*&gt;() </a:t>
            </a:r>
            <a:r>
              <a:rPr lang="en-US" smtClean="0"/>
              <a:t>	Constness entfernen</a:t>
            </a:r>
          </a:p>
          <a:p>
            <a:pPr marL="692150" lvl="1" indent="-342900">
              <a:buFontTx/>
              <a:buChar char="-"/>
            </a:pPr>
            <a:endParaRPr lang="en-US" smtClean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2"/>
              </a:rPr>
              <a:t>http://www.cplusplus.com/doc/tutorial/typecasting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0450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9" y="1511300"/>
            <a:ext cx="9683618" cy="3885172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>
                <a:ea typeface="ＭＳ Ｐゴシック" pitchFamily="34" charset="-128"/>
              </a:rPr>
              <a:t>Wie wichtig sind C und </a:t>
            </a:r>
            <a:r>
              <a:rPr lang="de-DE" altLang="de-DE" smtClean="0">
                <a:ea typeface="ＭＳ Ｐゴシック" pitchFamily="34" charset="-128"/>
              </a:rPr>
              <a:t>C++? Der TIOBE-Index.</a:t>
            </a:r>
            <a:endParaRPr lang="de-DE" altLang="de-DE" dirty="0" smtClean="0">
              <a:ea typeface="ＭＳ Ｐゴシック" pitchFamily="34" charset="-128"/>
            </a:endParaRP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/>
              <a:t/>
            </a:r>
            <a:br>
              <a:rPr lang="en-US" altLang="de-DE" sz="1800"/>
            </a:br>
            <a:endParaRPr lang="en-US" altLang="de-DE" sz="180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7135375" y="1499121"/>
            <a:ext cx="791815" cy="720725"/>
          </a:xfrm>
          <a:prstGeom prst="wedgeRoundRectCallout">
            <a:avLst>
              <a:gd name="adj1" fmla="val 59307"/>
              <a:gd name="adj2" fmla="val 79565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C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>
                <a:hlinkClick r:id="rId3"/>
              </a:rPr>
              <a:t>http://</a:t>
            </a:r>
            <a:r>
              <a:rPr lang="de-DE" altLang="de-DE" sz="1000" smtClean="0">
                <a:hlinkClick r:id="rId3"/>
              </a:rPr>
              <a:t>www.tiobe.com/tiobe_index?page=index</a:t>
            </a:r>
            <a:r>
              <a:rPr lang="de-DE" altLang="de-DE" sz="1000" smtClean="0"/>
              <a:t> </a:t>
            </a:r>
            <a:endParaRPr lang="de-DE" altLang="de-DE" sz="1000" dirty="0"/>
          </a:p>
        </p:txBody>
      </p:sp>
      <p:sp>
        <p:nvSpPr>
          <p:cNvPr id="52" name="Abgerundete rechteckige Legende 51"/>
          <p:cNvSpPr/>
          <p:nvPr/>
        </p:nvSpPr>
        <p:spPr>
          <a:xfrm>
            <a:off x="5436095" y="1491222"/>
            <a:ext cx="798917" cy="720725"/>
          </a:xfrm>
          <a:prstGeom prst="wedgeRoundRectCallout">
            <a:avLst>
              <a:gd name="adj1" fmla="val -47588"/>
              <a:gd name="adj2" fmla="val 273046"/>
              <a:gd name="adj3" fmla="val 16667"/>
            </a:avLst>
          </a:prstGeom>
          <a:solidFill>
            <a:srgbClr val="8CED79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</a:t>
            </a:r>
            <a:r>
              <a:rPr lang="de-DE" dirty="0" smtClean="0">
                <a:solidFill>
                  <a:schemeClr val="bg1"/>
                </a:solidFill>
              </a:rPr>
              <a:t>++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291396" y="1499121"/>
            <a:ext cx="791815" cy="720725"/>
          </a:xfrm>
          <a:prstGeom prst="wedgeRoundRectCallout">
            <a:avLst>
              <a:gd name="adj1" fmla="val -728"/>
              <a:gd name="adj2" fmla="val 116600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450058"/>
              </p:ext>
            </p:extLst>
          </p:nvPr>
        </p:nvGraphicFramePr>
        <p:xfrm>
          <a:off x="100781" y="5324450"/>
          <a:ext cx="4968552" cy="15240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956494"/>
                <a:gridCol w="1131738"/>
                <a:gridCol w="1080120"/>
                <a:gridCol w="936104"/>
                <a:gridCol w="864096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/>
                        <a:t>Mar 2016</a:t>
                      </a:r>
                      <a:endParaRPr 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Mar 2015</a:t>
                      </a:r>
                      <a:endParaRPr 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Language</a:t>
                      </a:r>
                      <a:endParaRPr 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Ratings</a:t>
                      </a:r>
                      <a:endParaRPr 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Change</a:t>
                      </a:r>
                      <a:endParaRPr lang="en-US" sz="1400" b="1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Java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20.528%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+4.95%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14.600%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-2.04%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C++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6.721%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+0.09%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4.271%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-0.65%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Iterierungskonzepte in C++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20000"/>
          </a:bodyPr>
          <a:lstStyle/>
          <a:p>
            <a:r>
              <a:rPr lang="en-US" b="1" smtClean="0"/>
              <a:t>In Java: 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for(int i = …; i &lt; …; ++i){/*loop body*/}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(/*condition*/){/*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loop body*/}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/*loop body*/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(/*condition*/)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for(final String s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: new String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[]{"a", "b", "c"}){/*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loop body*/} </a:t>
            </a:r>
            <a:r>
              <a:rPr lang="en-US" smtClean="0"/>
              <a:t>(seit Java 1.7)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Iterator&lt;Object&gt; iter = list.iterator(); while(iter.hasNext()){ Object o = iter.next(); }</a:t>
            </a:r>
            <a:r>
              <a:rPr lang="en-US"/>
              <a:t> </a:t>
            </a:r>
            <a:endParaRPr lang="en-US" smtClean="0"/>
          </a:p>
          <a:p>
            <a:pPr marL="881063" lvl="2" indent="-342900">
              <a:buFontTx/>
              <a:buChar char="-"/>
            </a:pPr>
            <a:r>
              <a:rPr lang="en-US" smtClean="0"/>
              <a:t>z.B. um Elemente </a:t>
            </a:r>
            <a:r>
              <a:rPr lang="en-US"/>
              <a:t>leicht </a:t>
            </a:r>
            <a:r>
              <a:rPr lang="en-US" smtClean="0"/>
              <a:t>überspringen zu können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smtClean="0"/>
              <a:t>In C++:</a:t>
            </a:r>
          </a:p>
          <a:p>
            <a:pPr marL="692150" lvl="1" indent="-342900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for(int i = …; i &lt; …; ++i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){/*loop body*/}</a:t>
            </a:r>
            <a:r>
              <a:rPr lang="en-US" smtClean="0"/>
              <a:t>(</a:t>
            </a:r>
            <a:r>
              <a:rPr lang="en-US"/>
              <a:t>wie in Java</a:t>
            </a:r>
            <a:r>
              <a:rPr lang="en-US"/>
              <a:t>), 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while(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/*condition*/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){/*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loop body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en-US">
                <a:cs typeface="Consolas" panose="020B0609020204030204" pitchFamily="49" charset="0"/>
              </a:rPr>
              <a:t> 	</a:t>
            </a:r>
            <a:r>
              <a:rPr lang="en-US"/>
              <a:t>(wie in Java</a:t>
            </a:r>
            <a:r>
              <a:rPr lang="en-US"/>
              <a:t>), 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loop body*/} while(/*condition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en-US">
                <a:cs typeface="Consolas" panose="020B0609020204030204" pitchFamily="49" charset="0"/>
              </a:rPr>
              <a:t>	</a:t>
            </a:r>
            <a:r>
              <a:rPr lang="en-US" smtClean="0"/>
              <a:t>(</a:t>
            </a:r>
            <a:r>
              <a:rPr lang="en-US"/>
              <a:t>wie in Java</a:t>
            </a:r>
            <a:r>
              <a:rPr lang="en-US" smtClean="0"/>
              <a:t>), 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foreach(v.begin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v.end(), myFunction)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for (std::vector&lt;int&gt;::iterator iter = v.begin(); iter != v.end(); ++iter) {int x = *v;} (traditionell, STL-Stil)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(int i : {1,2,3,4,5}) {/*...*/} (</a:t>
            </a:r>
            <a:r>
              <a:rPr lang="en-US"/>
              <a:t>seit C++</a:t>
            </a:r>
            <a:r>
              <a:rPr lang="en-US" smtClean="0"/>
              <a:t>11, wie in Java)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smtClean="0"/>
              <a:t>STL: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://www.cplusplus.com/reference/algorithm/for_each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</a:p>
          <a:p>
            <a:pPr algn="r"/>
            <a:r>
              <a:rPr lang="en-US" sz="1200" smtClean="0"/>
              <a:t>C++11: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en.cppreference.com/w/cpp/language/range-for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Konzepte und Konventionen sind in C++ wesentlich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smtClean="0"/>
              <a:t>C++ "vertraut" dem Programmierer </a:t>
            </a:r>
            <a:r>
              <a:rPr lang="en-US" smtClean="0">
                <a:sym typeface="Wingdings" panose="05000000000000000000" pitchFamily="2" charset="2"/>
              </a:rPr>
              <a:t> "</a:t>
            </a:r>
            <a:r>
              <a:rPr lang="en-US" b="1" smtClean="0">
                <a:sym typeface="Wingdings" panose="05000000000000000000" pitchFamily="2" charset="2"/>
              </a:rPr>
              <a:t>Alles" </a:t>
            </a:r>
            <a:r>
              <a:rPr lang="en-US" smtClean="0">
                <a:sym typeface="Wingdings" panose="05000000000000000000" pitchFamily="2" charset="2"/>
              </a:rPr>
              <a:t>ist möglich.</a:t>
            </a:r>
          </a:p>
          <a:p>
            <a:pPr marL="342900" indent="-342900">
              <a:buFontTx/>
              <a:buChar char="-"/>
            </a:pPr>
            <a:endParaRPr lang="en-US" smtClean="0"/>
          </a:p>
          <a:p>
            <a:pPr marL="342900" indent="-342900">
              <a:buFontTx/>
              <a:buChar char="-"/>
            </a:pPr>
            <a:r>
              <a:rPr lang="en-US" b="1" smtClean="0"/>
              <a:t>Konventionen </a:t>
            </a:r>
            <a:r>
              <a:rPr lang="en-US" smtClean="0"/>
              <a:t>sind in C++ wesentlich, werden tw. mittels Schlüsselwörtern spezifiziert und vom Compiler überprüft:</a:t>
            </a:r>
          </a:p>
          <a:p>
            <a:pPr marL="692150" lvl="1" indent="-342900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 f() noexcept </a:t>
            </a:r>
            <a:r>
              <a:rPr lang="en-US" smtClean="0">
                <a:sym typeface="Wingdings" panose="05000000000000000000" pitchFamily="2" charset="2"/>
              </a:rPr>
              <a:t>garantiert, das f keine Exceptions wirft.</a:t>
            </a:r>
          </a:p>
          <a:p>
            <a:pPr marL="692150" lvl="1" indent="-342900">
              <a:buFontTx/>
              <a:buChar char="-"/>
            </a:pPr>
            <a:endParaRPr lang="en-US" smtClean="0">
              <a:sym typeface="Wingdings" panose="05000000000000000000" pitchFamily="2" charset="2"/>
            </a:endParaRPr>
          </a:p>
          <a:p>
            <a:pPr marL="342900" indent="-342900">
              <a:buFontTx/>
              <a:buChar char="-"/>
            </a:pPr>
            <a:r>
              <a:rPr lang="en-US" b="1" smtClean="0"/>
              <a:t>Konzepte:</a:t>
            </a:r>
          </a:p>
          <a:p>
            <a:pPr marL="692150" lvl="1" indent="-342900">
              <a:buFontTx/>
              <a:buChar char="-"/>
            </a:pPr>
            <a:r>
              <a:rPr lang="en-US" b="1" smtClean="0"/>
              <a:t>One-Definition Rule</a:t>
            </a:r>
            <a:endParaRPr lang="en-US"/>
          </a:p>
          <a:p>
            <a:pPr marL="881063" lvl="2" indent="-342900">
              <a:buFontTx/>
              <a:buChar char="-"/>
            </a:pPr>
            <a:r>
              <a:rPr lang="en-US" smtClean="0"/>
              <a:t>Methoden/Klassen </a:t>
            </a:r>
            <a:r>
              <a:rPr lang="en-US"/>
              <a:t>dürfen nur einmal def. werden</a:t>
            </a:r>
            <a:r>
              <a:rPr lang="en-US" smtClean="0"/>
              <a:t>.</a:t>
            </a:r>
            <a:endParaRPr lang="en-US" smtClean="0">
              <a:sym typeface="Wingdings" panose="05000000000000000000" pitchFamily="2" charset="2"/>
            </a:endParaRPr>
          </a:p>
          <a:p>
            <a:pPr marL="692150" lvl="1" indent="-342900">
              <a:buFontTx/>
              <a:buChar char="-"/>
            </a:pPr>
            <a:r>
              <a:rPr lang="en-US" b="1" smtClean="0"/>
              <a:t>Undefined Behavior (UB)</a:t>
            </a:r>
          </a:p>
          <a:p>
            <a:pPr marL="881063" lvl="2" indent="-342900">
              <a:buFontTx/>
              <a:buChar char="-"/>
            </a:pPr>
            <a:r>
              <a:rPr lang="en-US" smtClean="0"/>
              <a:t>UB tritt ein, wenn Code auf eine nicht-spezifizierte Weise aufgerufen wird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en-US" b="1" smtClean="0"/>
              <a:t>Const Correctness</a:t>
            </a:r>
          </a:p>
          <a:p>
            <a:pPr marL="881063" lvl="2" indent="-342900">
              <a:buFontTx/>
              <a:buChar char="-"/>
            </a:pPr>
            <a:r>
              <a:rPr lang="en-US" smtClean="0"/>
              <a:t>Schutz vor ungewollten Zustandsänderungen, vgl.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en-US" smtClean="0"/>
              <a:t> Variablen neuzuweisen in Java</a:t>
            </a:r>
            <a:endParaRPr lang="en-US"/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>
                <a:hlinkClick r:id="rId3"/>
              </a:rPr>
              <a:t>https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en.wikipedia.org/wiki/One_Definition_Rule</a:t>
            </a:r>
            <a:endParaRPr lang="en-US" sz="1200"/>
          </a:p>
          <a:p>
            <a:pPr algn="r"/>
            <a:r>
              <a:rPr lang="en-US" sz="1200">
                <a:hlinkClick r:id="rId4"/>
              </a:rPr>
              <a:t>https://</a:t>
            </a:r>
            <a:r>
              <a:rPr lang="en-US" sz="1200" smtClean="0">
                <a:hlinkClick r:id="rId4"/>
              </a:rPr>
              <a:t>isocpp.org/wiki/faq/const-correctness</a:t>
            </a:r>
            <a:endParaRPr lang="en-US" sz="1200" smtClean="0"/>
          </a:p>
          <a:p>
            <a:pPr algn="r"/>
            <a:r>
              <a:rPr lang="en-US" sz="1200">
                <a:solidFill>
                  <a:srgbClr val="7F7F7F"/>
                </a:solidFill>
              </a:rPr>
              <a:t>Fortgeschritten: </a:t>
            </a:r>
            <a:r>
              <a:rPr lang="en-US" sz="1200">
                <a:hlinkClick r:id="rId5"/>
              </a:rPr>
              <a:t>http://en.cppreference.com/w/cpp/concept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Undefined Behavior (UB)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b="1" smtClean="0"/>
              <a:t>Definition</a:t>
            </a:r>
            <a:r>
              <a:rPr lang="en-US" smtClean="0"/>
              <a:t>: Konstrukte mit UB lassen ein Programm bedeutungslos werden. Ein Compiler kann im Falle von UB mit Fehlermeldung abbrechen oder Code mit beliebigem Verhalten generieren.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b="1" smtClean="0"/>
              <a:t>Beispiele</a:t>
            </a:r>
            <a:r>
              <a:rPr lang="en-US" smtClean="0"/>
              <a:t>: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en-US"/>
              <a:t>Dereferenzieren von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/>
              <a:t>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 *nP = null; int x = *nP;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en-US"/>
              <a:t>Division durch 0: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en-US" smtClean="0"/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en-US" smtClean="0"/>
              <a:t>Konstanten </a:t>
            </a:r>
            <a:r>
              <a:rPr lang="en-US"/>
              <a:t>nach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en-US"/>
              <a:t> </a:t>
            </a:r>
            <a:r>
              <a:rPr lang="en-US" smtClean="0"/>
              <a:t>manipulieren: 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en-US"/>
              <a:t>Fehlendes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 return</a:t>
            </a:r>
            <a:r>
              <a:rPr lang="en-US"/>
              <a:t>-Statement: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f {/*no return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statement*/}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en-US"/>
              <a:t>Zugriff </a:t>
            </a:r>
            <a:r>
              <a:rPr lang="en-US" smtClean="0"/>
              <a:t>auf unitialisierte Variablen: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b; int a = b + 1;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b="1"/>
              <a:t>Warum </a:t>
            </a:r>
            <a:r>
              <a:rPr lang="en-US" b="1" smtClean="0"/>
              <a:t>wird UB überhaupt vom Compiler zugelassen?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en-US" smtClean="0"/>
              <a:t>Der Hauptgrund dürfte Performancesteigerung und Resourcenminimierung sein (z.B. kein 0-Check beim Dividieren).</a:t>
            </a:r>
            <a:endParaRPr lang="en-US"/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smtClean="0">
                <a:solidFill>
                  <a:srgbClr val="000000"/>
                </a:solidFill>
                <a:hlinkClick r:id="rId2"/>
              </a:rPr>
              <a:t>http</a:t>
            </a:r>
            <a:r>
              <a:rPr lang="en-US" sz="1200">
                <a:solidFill>
                  <a:srgbClr val="000000"/>
                </a:solidFill>
                <a:hlinkClick r:id="rId2"/>
              </a:rPr>
              <a:t>://</a:t>
            </a:r>
            <a:r>
              <a:rPr lang="en-US" sz="1200" smtClean="0">
                <a:solidFill>
                  <a:srgbClr val="000000"/>
                </a:solidFill>
                <a:hlinkClick r:id="rId2"/>
              </a:rPr>
              <a:t>en.cppreference.com/w/cpp/language/ub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</a:t>
            </a:r>
            <a:r>
              <a:rPr lang="en-US" sz="1200" smtClean="0">
                <a:solidFill>
                  <a:srgbClr val="000000"/>
                </a:solidFill>
                <a:hlinkClick r:id="rId3"/>
              </a:rPr>
              <a:t>blog.regehr.org/archives/213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smtClean="0"/>
              <a:t>Speicherverwaltung und Lebenszyklus</a:t>
            </a:r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Stack und Heap</a:t>
            </a:r>
            <a:endParaRPr lang="en-US" dirty="0"/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  <a:extLst/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Speicherbereiche</a:t>
            </a:r>
            <a:r>
              <a:rPr lang="en-US" dirty="0" smtClean="0"/>
              <a:t> in C++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2420888"/>
            <a:ext cx="8640763" cy="4032300"/>
          </a:xfrm>
        </p:spPr>
        <p:txBody>
          <a:bodyPr/>
          <a:lstStyle/>
          <a:p>
            <a:r>
              <a:rPr lang="en-US" b="1" dirty="0" err="1" smtClean="0"/>
              <a:t>Vier</a:t>
            </a:r>
            <a:r>
              <a:rPr lang="en-US" b="1" dirty="0" smtClean="0"/>
              <a:t> </a:t>
            </a:r>
            <a:r>
              <a:rPr lang="en-US" b="1" dirty="0" err="1" smtClean="0"/>
              <a:t>wesentliche</a:t>
            </a:r>
            <a:r>
              <a:rPr lang="en-US" b="1" dirty="0" smtClean="0"/>
              <a:t> </a:t>
            </a:r>
            <a:r>
              <a:rPr lang="en-US" b="1" dirty="0" err="1" smtClean="0"/>
              <a:t>Speicherbereiche</a:t>
            </a:r>
            <a:endParaRPr lang="en-US" b="1" dirty="0" smtClean="0"/>
          </a:p>
          <a:p>
            <a:pPr marL="692150" lvl="1" indent="-342900"/>
            <a:r>
              <a:rPr lang="en-US" b="1" dirty="0" err="1" smtClean="0"/>
              <a:t>Programmspeicher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Enthält</a:t>
            </a:r>
            <a:r>
              <a:rPr lang="en-US" dirty="0" smtClean="0"/>
              <a:t> den </a:t>
            </a:r>
            <a:r>
              <a:rPr lang="en-US" dirty="0" err="1" smtClean="0"/>
              <a:t>binären</a:t>
            </a:r>
            <a:r>
              <a:rPr lang="en-US" dirty="0" smtClean="0"/>
              <a:t> </a:t>
            </a:r>
            <a:r>
              <a:rPr lang="en-US" dirty="0" err="1" smtClean="0"/>
              <a:t>Programmcode</a:t>
            </a:r>
            <a:r>
              <a:rPr lang="en-US" dirty="0" smtClean="0"/>
              <a:t> (+ </a:t>
            </a:r>
            <a:r>
              <a:rPr lang="en-US" dirty="0" err="1" smtClean="0"/>
              <a:t>evtl</a:t>
            </a:r>
            <a:r>
              <a:rPr lang="en-US" dirty="0" smtClean="0"/>
              <a:t>. Debugging-</a:t>
            </a:r>
            <a:r>
              <a:rPr lang="en-US" dirty="0" err="1" smtClean="0"/>
              <a:t>Symbole</a:t>
            </a:r>
            <a:r>
              <a:rPr lang="en-US" dirty="0" smtClean="0"/>
              <a:t>); </a:t>
            </a:r>
            <a:r>
              <a:rPr lang="en-US" dirty="0" err="1" smtClean="0"/>
              <a:t>normalerweise</a:t>
            </a:r>
            <a:r>
              <a:rPr lang="en-US" dirty="0" smtClean="0"/>
              <a:t> read-only.</a:t>
            </a:r>
            <a:br>
              <a:rPr lang="en-US" dirty="0" smtClean="0"/>
            </a:br>
            <a:endParaRPr lang="en-US" b="1" dirty="0" smtClean="0"/>
          </a:p>
          <a:p>
            <a:pPr marL="692150" lvl="1" indent="-342900"/>
            <a:r>
              <a:rPr lang="en-US" b="1" dirty="0" err="1" smtClean="0"/>
              <a:t>Globaler</a:t>
            </a:r>
            <a:r>
              <a:rPr lang="en-US" b="1" dirty="0" smtClean="0"/>
              <a:t> Speicher</a:t>
            </a:r>
            <a:br>
              <a:rPr lang="en-US" b="1" dirty="0" smtClean="0"/>
            </a:br>
            <a:r>
              <a:rPr lang="en-US" dirty="0" err="1" smtClean="0"/>
              <a:t>Enthält</a:t>
            </a:r>
            <a:r>
              <a:rPr lang="en-US" dirty="0" smtClean="0"/>
              <a:t> die </a:t>
            </a:r>
            <a:r>
              <a:rPr lang="en-US" dirty="0" err="1" smtClean="0"/>
              <a:t>globalen</a:t>
            </a:r>
            <a:r>
              <a:rPr lang="en-US" dirty="0" smtClean="0"/>
              <a:t> </a:t>
            </a:r>
            <a:r>
              <a:rPr lang="en-US" dirty="0" err="1" smtClean="0"/>
              <a:t>Variablen</a:t>
            </a:r>
            <a:r>
              <a:rPr lang="en-US" dirty="0" smtClean="0"/>
              <a:t> und </a:t>
            </a:r>
            <a:r>
              <a:rPr lang="en-US" dirty="0" err="1" smtClean="0"/>
              <a:t>Konstanten</a:t>
            </a:r>
            <a:r>
              <a:rPr lang="en-US" dirty="0" smtClean="0"/>
              <a:t>;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uns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so </a:t>
            </a:r>
            <a:r>
              <a:rPr lang="en-US" dirty="0" err="1" smtClean="0"/>
              <a:t>wichtig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 smtClean="0"/>
          </a:p>
          <a:p>
            <a:pPr marL="692150" lvl="1" indent="-342900"/>
            <a:r>
              <a:rPr lang="en-US" b="1" dirty="0" smtClean="0"/>
              <a:t>Heap-Speicher</a:t>
            </a:r>
            <a:r>
              <a:rPr lang="en-US" dirty="0" smtClean="0"/>
              <a:t> (aka. </a:t>
            </a:r>
            <a:r>
              <a:rPr lang="en-US" dirty="0" err="1" smtClean="0"/>
              <a:t>dynamischer</a:t>
            </a:r>
            <a:r>
              <a:rPr lang="en-US" dirty="0" smtClean="0"/>
              <a:t> Speicher)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dirty="0" smtClean="0"/>
              <a:t>Frei </a:t>
            </a:r>
            <a:r>
              <a:rPr lang="en-US" dirty="0" err="1" smtClean="0"/>
              <a:t>verwendbar</a:t>
            </a:r>
            <a:r>
              <a:rPr lang="en-US" dirty="0" smtClean="0"/>
              <a:t>; </a:t>
            </a:r>
            <a:r>
              <a:rPr lang="en-US" dirty="0" err="1" smtClean="0"/>
              <a:t>Benutzer</a:t>
            </a:r>
            <a:r>
              <a:rPr lang="en-US" dirty="0" smtClean="0"/>
              <a:t> </a:t>
            </a:r>
            <a:r>
              <a:rPr lang="en-US" dirty="0" err="1" smtClean="0"/>
              <a:t>übernimmt</a:t>
            </a:r>
            <a:r>
              <a:rPr lang="en-US" dirty="0" smtClean="0"/>
              <a:t> </a:t>
            </a:r>
            <a:r>
              <a:rPr lang="en-US" dirty="0" err="1" smtClean="0"/>
              <a:t>Speichermanagement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b="1" dirty="0" smtClean="0"/>
          </a:p>
          <a:p>
            <a:pPr marL="692150" lvl="1" indent="-342900"/>
            <a:r>
              <a:rPr lang="en-US" b="1" dirty="0" smtClean="0"/>
              <a:t>Stack-Speicher</a:t>
            </a:r>
            <a:r>
              <a:rPr lang="en-US" dirty="0" smtClean="0"/>
              <a:t> (aka. </a:t>
            </a:r>
            <a:r>
              <a:rPr lang="en-US" dirty="0" err="1" smtClean="0"/>
              <a:t>statischer</a:t>
            </a:r>
            <a:r>
              <a:rPr lang="en-US" dirty="0" smtClean="0"/>
              <a:t> Speicher)</a:t>
            </a:r>
            <a:br>
              <a:rPr lang="en-US" dirty="0" smtClean="0"/>
            </a:br>
            <a:r>
              <a:rPr lang="en-US" dirty="0" err="1" smtClean="0"/>
              <a:t>Verwendung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lokale</a:t>
            </a:r>
            <a:r>
              <a:rPr lang="en-US" dirty="0" smtClean="0"/>
              <a:t> </a:t>
            </a:r>
            <a:r>
              <a:rPr lang="en-US" dirty="0" err="1" smtClean="0"/>
              <a:t>Variablen</a:t>
            </a:r>
            <a:r>
              <a:rPr lang="en-US" dirty="0" smtClean="0"/>
              <a:t>; </a:t>
            </a:r>
            <a:r>
              <a:rPr lang="en-US" dirty="0" err="1" smtClean="0"/>
              <a:t>Speicherverwaltung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Compiler.</a:t>
            </a:r>
            <a:endParaRPr lang="en-US" b="1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  <a:r>
              <a:rPr lang="en-US" sz="2000"/>
              <a:t>als in Java</a:t>
            </a:r>
            <a:endParaRPr lang="en-US" sz="20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Pfeil nach rechts 1"/>
          <p:cNvSpPr/>
          <p:nvPr/>
        </p:nvSpPr>
        <p:spPr bwMode="auto">
          <a:xfrm>
            <a:off x="140713" y="4869160"/>
            <a:ext cx="436124" cy="216024"/>
          </a:xfrm>
          <a:prstGeom prst="rightArrow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7" name="Pfeil nach rechts 6"/>
          <p:cNvSpPr/>
          <p:nvPr/>
        </p:nvSpPr>
        <p:spPr bwMode="auto">
          <a:xfrm>
            <a:off x="140713" y="5733256"/>
            <a:ext cx="436124" cy="216024"/>
          </a:xfrm>
          <a:prstGeom prst="rightArrow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Stack vs. Heap</a:t>
            </a:r>
            <a:endParaRPr lang="de-DE" altLang="de-DE" dirty="0" smtClean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mtClean="0"/>
              <a:t>Stack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smtClean="0"/>
              <a:t>Begrenzte Größe (lokale Variablen, Rücksprungadresse)</a:t>
            </a:r>
          </a:p>
          <a:p>
            <a:r>
              <a:rPr lang="en-US" b="1" smtClean="0"/>
              <a:t>Speicherbelegung und –freigabe durch den Compiler </a:t>
            </a:r>
          </a:p>
          <a:p>
            <a:r>
              <a:rPr lang="en-US" smtClean="0"/>
              <a:t>Speicherverwaltung:</a:t>
            </a:r>
            <a:br>
              <a:rPr lang="en-US" smtClean="0"/>
            </a:br>
            <a:r>
              <a:rPr lang="en-US" i="1" smtClean="0"/>
              <a:t>last-in first-out</a:t>
            </a:r>
            <a:br>
              <a:rPr lang="en-US" i="1" smtClean="0"/>
            </a:br>
            <a:endParaRPr lang="en-US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 smtClean="0"/>
              <a:t>sehr effizient, statisch</a:t>
            </a:r>
            <a:endParaRPr lang="en-US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mtClean="0"/>
              <a:t>Heap</a:t>
            </a:r>
            <a:endParaRPr lang="en-US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/>
              <a:t>T</a:t>
            </a:r>
            <a:r>
              <a:rPr lang="en-US" smtClean="0"/>
              <a:t>ypischerweise wesentlich größer als Stack</a:t>
            </a:r>
          </a:p>
          <a:p>
            <a:r>
              <a:rPr lang="en-US" smtClean="0"/>
              <a:t>Speicherverwaltung:</a:t>
            </a:r>
            <a:br>
              <a:rPr lang="en-US" smtClean="0"/>
            </a:br>
            <a:r>
              <a:rPr lang="en-US" b="1" smtClean="0"/>
              <a:t>manuell, durch "Benutzer"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(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new, delete</a:t>
            </a:r>
            <a:r>
              <a:rPr lang="en-US" smtClean="0"/>
              <a:t>)</a:t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0" indent="0">
              <a:buNone/>
              <a:tabLst>
                <a:tab pos="365125" algn="l"/>
              </a:tabLst>
            </a:pPr>
            <a:r>
              <a:rPr lang="en-US" smtClean="0">
                <a:sym typeface="Wingdings" panose="05000000000000000000" pitchFamily="2" charset="2"/>
              </a:rPr>
              <a:t>	groß aber teuer (Laufzeit)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Wieso braucht man überhaupt Speicher auf dem </a:t>
            </a:r>
            <a:r>
              <a:rPr lang="de-DE" altLang="de-DE" sz="1800" b="0" dirty="0" smtClean="0"/>
              <a:t>Heap, </a:t>
            </a:r>
            <a:r>
              <a:rPr lang="de-DE" altLang="de-DE" sz="1800" b="0" dirty="0"/>
              <a:t>wenn der Stack die </a:t>
            </a:r>
            <a:r>
              <a:rPr lang="de-DE" altLang="de-DE" sz="1800" dirty="0"/>
              <a:t>Speicherverwaltung</a:t>
            </a:r>
            <a:r>
              <a:rPr lang="de-DE" altLang="de-DE" sz="1800" b="0" dirty="0"/>
              <a:t> übernimmt und auch noch so </a:t>
            </a:r>
            <a:r>
              <a:rPr lang="de-DE" altLang="de-DE" sz="1800" dirty="0"/>
              <a:t>viel effizienter </a:t>
            </a:r>
            <a:r>
              <a:rPr lang="de-DE" altLang="de-DE" sz="1800" b="0" dirty="0"/>
              <a:t>ist?</a:t>
            </a:r>
          </a:p>
        </p:txBody>
      </p:sp>
    </p:spTree>
    <p:extLst>
      <p:ext uri="{BB962C8B-B14F-4D97-AF65-F5344CB8AC3E}">
        <p14:creationId xmlns:p14="http://schemas.microsoft.com/office/powerpoint/2010/main" val="228742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Eine </a:t>
            </a:r>
            <a:r>
              <a:rPr lang="de-DE" altLang="de-DE" sz="1800" dirty="0"/>
              <a:t>Variable</a:t>
            </a:r>
            <a:r>
              <a:rPr lang="de-DE" altLang="de-DE" sz="1800" b="0" dirty="0">
                <a:solidFill>
                  <a:srgbClr val="FF0000"/>
                </a:solidFill>
              </a:rPr>
              <a:t> </a:t>
            </a:r>
            <a:r>
              <a:rPr lang="de-DE" altLang="de-DE" sz="1800" b="0" dirty="0"/>
              <a:t>entspricht intern einer </a:t>
            </a:r>
            <a:r>
              <a:rPr lang="de-DE" altLang="de-DE" sz="1800" dirty="0"/>
              <a:t>Speicheradresse</a:t>
            </a:r>
            <a:r>
              <a:rPr lang="de-DE" altLang="de-DE" sz="1800" b="0" dirty="0"/>
              <a:t> mit einer </a:t>
            </a:r>
            <a:r>
              <a:rPr lang="de-DE" altLang="de-DE" sz="1800" dirty="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 dirty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Der </a:t>
            </a:r>
            <a:r>
              <a:rPr lang="de-DE" altLang="de-DE" sz="1800" dirty="0"/>
              <a:t>Typ einer Variable </a:t>
            </a:r>
            <a:r>
              <a:rPr lang="de-DE" altLang="de-DE" sz="1800" b="0" dirty="0"/>
              <a:t>bestimmt die </a:t>
            </a:r>
            <a:r>
              <a:rPr lang="de-DE" altLang="de-DE" sz="1800" dirty="0"/>
              <a:t>Größe</a:t>
            </a:r>
            <a:r>
              <a:rPr lang="de-DE" altLang="de-DE" sz="1800" b="0" dirty="0"/>
              <a:t> des reservierten Speicherplatzes und die </a:t>
            </a:r>
            <a:r>
              <a:rPr lang="de-DE" altLang="de-DE" sz="1800" dirty="0"/>
              <a:t>Interpretation</a:t>
            </a:r>
            <a:r>
              <a:rPr lang="de-DE" altLang="de-DE" sz="1800" b="0" dirty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Adresse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Typ legt Länge fest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main() {</a:t>
            </a:r>
          </a:p>
          <a:p>
            <a:pPr algn="l"/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dirty="0"/>
              <a:t>Ein </a:t>
            </a:r>
            <a:r>
              <a:rPr lang="de-DE" altLang="de-DE" b="1" dirty="0"/>
              <a:t>Zeiger (Pointer)</a:t>
            </a:r>
            <a:r>
              <a:rPr lang="de-DE" altLang="de-DE" dirty="0"/>
              <a:t> ist eine Variable, deren Inhalt als die Speicheradresse einer anderen Variable </a:t>
            </a:r>
            <a:r>
              <a:rPr lang="de-DE" altLang="de-DE" b="1" dirty="0"/>
              <a:t>interpretiert</a:t>
            </a:r>
            <a:r>
              <a:rPr lang="de-DE" altLang="de-DE" dirty="0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 dirty="0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dirty="0"/>
              <a:t>Der </a:t>
            </a:r>
            <a:r>
              <a:rPr lang="de-DE" altLang="de-DE" b="1" dirty="0"/>
              <a:t>Typ eines Zeigers </a:t>
            </a:r>
            <a:r>
              <a:rPr lang="de-DE" altLang="de-DE" dirty="0"/>
              <a:t>legt fest, auf welchen Typ </a:t>
            </a:r>
            <a:r>
              <a:rPr lang="de-DE" altLang="de-DE"/>
              <a:t>von </a:t>
            </a:r>
            <a:r>
              <a:rPr lang="de-DE" altLang="de-DE" smtClean="0"/>
              <a:t>Variable "gezeigt" </a:t>
            </a:r>
            <a:r>
              <a:rPr lang="de-DE" altLang="de-DE" dirty="0"/>
              <a:t>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8900" y="35750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 dirty="0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 dirty="0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 dirty="0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 dirty="0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dirty="0" err="1" smtClean="0"/>
              <a:t>short</a:t>
            </a:r>
            <a:r>
              <a:rPr lang="de-DE" altLang="de-DE" sz="1600" b="0" dirty="0" smtClean="0"/>
              <a:t> *</a:t>
            </a:r>
            <a:r>
              <a:rPr lang="de-DE" altLang="de-DE" sz="1600" b="0" dirty="0" err="1" smtClean="0"/>
              <a:t>iP</a:t>
            </a:r>
            <a:r>
              <a:rPr lang="de-DE" altLang="de-DE" sz="1600" b="0" dirty="0" smtClean="0"/>
              <a:t> </a:t>
            </a:r>
            <a:r>
              <a:rPr lang="de-DE" altLang="de-DE" sz="1600" b="0" dirty="0"/>
              <a:t>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5663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 dirty="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 dirty="0" smtClean="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Inhaltliche Struktur des Praktikums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Grundlagen</a:t>
            </a:r>
          </a:p>
          <a:p>
            <a:pPr marL="342900" indent="-342900">
              <a:buFontTx/>
              <a:buChar char="-"/>
            </a:pPr>
            <a:r>
              <a:rPr lang="en-US" smtClean="0"/>
              <a:t>Projektstruktur, Kompiliervorgang, allgemeine Konzepte</a:t>
            </a:r>
          </a:p>
          <a:p>
            <a:r>
              <a:rPr lang="en-US" b="1" smtClean="0"/>
              <a:t>Speicherverwaltung</a:t>
            </a:r>
          </a:p>
          <a:p>
            <a:pPr marL="342900" indent="-342900">
              <a:buFontTx/>
              <a:buChar char="-"/>
            </a:pPr>
            <a:r>
              <a:rPr lang="en-US" smtClean="0"/>
              <a:t>Speicherbereiche in C++, Vergleich zu Java</a:t>
            </a:r>
          </a:p>
          <a:p>
            <a:pPr marL="342900" indent="-342900">
              <a:buFontTx/>
              <a:buChar char="-"/>
            </a:pPr>
            <a:r>
              <a:rPr lang="en-US" smtClean="0"/>
              <a:t>Typische Fallstricke (denn davon gibt es reichlich!)</a:t>
            </a:r>
          </a:p>
          <a:p>
            <a:r>
              <a:rPr lang="en-US" b="1" smtClean="0"/>
              <a:t>Objektorientierung</a:t>
            </a:r>
            <a:endParaRPr lang="en-US" smtClean="0"/>
          </a:p>
          <a:p>
            <a:pPr marL="342900" indent="-342900">
              <a:buFontTx/>
              <a:buChar char="-"/>
            </a:pPr>
            <a:r>
              <a:rPr lang="en-US" smtClean="0"/>
              <a:t>Besonderheiten von C++</a:t>
            </a:r>
          </a:p>
          <a:p>
            <a:r>
              <a:rPr lang="en-US" b="1" smtClean="0"/>
              <a:t>Fortgeschrittene Themen</a:t>
            </a:r>
            <a:endParaRPr lang="en-US" smtClean="0"/>
          </a:p>
          <a:p>
            <a:pPr marL="342900" indent="-342900">
              <a:buFontTx/>
              <a:buChar char="-"/>
            </a:pPr>
            <a:r>
              <a:rPr lang="en-US" smtClean="0"/>
              <a:t>Templates (vergleichbar mit Generics in Java)</a:t>
            </a:r>
          </a:p>
          <a:p>
            <a:pPr marL="342900" indent="-342900">
              <a:buFontTx/>
              <a:buChar char="-"/>
            </a:pPr>
            <a:r>
              <a:rPr lang="en-US" smtClean="0"/>
              <a:t>Funktionszeiger: in C von Anfang an, in Java erst seit 1.8!</a:t>
            </a:r>
            <a:endParaRPr lang="en-US" b="1" smtClean="0"/>
          </a:p>
          <a:p>
            <a:r>
              <a:rPr lang="en-US" b="1" smtClean="0"/>
              <a:t>Embedded C</a:t>
            </a:r>
            <a:endParaRPr lang="en-US" smtClean="0"/>
          </a:p>
          <a:p>
            <a:pPr marL="342900" indent="-342900">
              <a:buFontTx/>
              <a:buChar char="-"/>
            </a:pPr>
            <a:r>
              <a:rPr lang="en-US" smtClean="0"/>
              <a:t>Besonderheiten einer Hardwareplattform</a:t>
            </a:r>
          </a:p>
          <a:p>
            <a:pPr marL="342900" indent="-342900">
              <a:buFontTx/>
              <a:buChar char="-"/>
            </a:pP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 dirty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Deklaration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eines </a:t>
            </a:r>
            <a:r>
              <a:rPr lang="de-DE" dirty="0">
                <a:solidFill>
                  <a:schemeClr val="bg1"/>
                </a:solidFill>
              </a:rPr>
              <a:t>Zeigers vom Typ </a:t>
            </a:r>
            <a:r>
              <a:rPr lang="de-DE" i="1" dirty="0" err="1">
                <a:solidFill>
                  <a:schemeClr val="bg1"/>
                </a:solidFill>
              </a:rPr>
              <a:t>int</a:t>
            </a:r>
            <a:r>
              <a:rPr lang="de-DE" i="1" dirty="0">
                <a:solidFill>
                  <a:schemeClr val="bg1"/>
                </a:solidFill>
              </a:rPr>
              <a:t>* </a:t>
            </a:r>
            <a:r>
              <a:rPr lang="de-DE" dirty="0">
                <a:solidFill>
                  <a:schemeClr val="bg1"/>
                </a:solidFill>
              </a:rPr>
              <a:t>(Zeiger auf </a:t>
            </a:r>
            <a:r>
              <a:rPr lang="de-DE" i="1" dirty="0" err="1" smtClean="0">
                <a:solidFill>
                  <a:schemeClr val="bg1"/>
                </a:solidFill>
              </a:rPr>
              <a:t>int</a:t>
            </a:r>
            <a:r>
              <a:rPr lang="de-DE" dirty="0" smtClean="0">
                <a:solidFill>
                  <a:schemeClr val="bg1"/>
                </a:solidFill>
              </a:rPr>
              <a:t>; hat </a:t>
            </a:r>
            <a:r>
              <a:rPr lang="de-DE" dirty="0" err="1" smtClean="0">
                <a:solidFill>
                  <a:schemeClr val="bg1"/>
                </a:solidFill>
              </a:rPr>
              <a:t>strengenommen</a:t>
            </a:r>
            <a:r>
              <a:rPr lang="de-DE" dirty="0" smtClean="0">
                <a:solidFill>
                  <a:schemeClr val="bg1"/>
                </a:solidFill>
              </a:rPr>
              <a:t> keinen Wert)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Definition</a:t>
            </a:r>
            <a:r>
              <a:rPr lang="de-DE" dirty="0">
                <a:solidFill>
                  <a:schemeClr val="bg1"/>
                </a:solidFill>
              </a:rPr>
              <a:t> eines Zeigers vom Typ </a:t>
            </a:r>
            <a:r>
              <a:rPr lang="de-DE" i="1" dirty="0" err="1">
                <a:solidFill>
                  <a:schemeClr val="bg1"/>
                </a:solidFill>
              </a:rPr>
              <a:t>int</a:t>
            </a:r>
            <a:r>
              <a:rPr lang="de-DE" i="1" dirty="0">
                <a:solidFill>
                  <a:schemeClr val="bg1"/>
                </a:solidFill>
              </a:rPr>
              <a:t>*</a:t>
            </a:r>
            <a:r>
              <a:rPr lang="de-DE" dirty="0">
                <a:solidFill>
                  <a:schemeClr val="bg1"/>
                </a:solidFill>
              </a:rPr>
              <a:t> durch Zuweisung einer Adresse (</a:t>
            </a:r>
            <a:r>
              <a:rPr lang="de-DE" dirty="0" err="1">
                <a:solidFill>
                  <a:schemeClr val="bg1"/>
                </a:solidFill>
              </a:rPr>
              <a:t>Referenzierung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>
                <a:solidFill>
                  <a:schemeClr val="bg1"/>
                </a:solidFill>
              </a:rPr>
              <a:t>Dereferenzierung</a:t>
            </a:r>
            <a:r>
              <a:rPr lang="de-DE" dirty="0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Ohne </a:t>
            </a:r>
            <a:r>
              <a:rPr lang="de-DE" b="1" dirty="0" err="1">
                <a:solidFill>
                  <a:schemeClr val="bg1"/>
                </a:solidFill>
              </a:rPr>
              <a:t>Dereferenzierung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 dirty="0">
                <a:solidFill>
                  <a:schemeClr val="bg1"/>
                </a:solidFill>
              </a:rPr>
              <a:t>Adresse</a:t>
            </a:r>
            <a:r>
              <a:rPr lang="de-DE" dirty="0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Intermezzo: Pointer und Variablen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835150" y="1892300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int*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71775" y="1892300"/>
            <a:ext cx="7921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2268</a:t>
            </a:r>
          </a:p>
        </p:txBody>
      </p:sp>
      <p:sp>
        <p:nvSpPr>
          <p:cNvPr id="11269" name="Line 7"/>
          <p:cNvSpPr>
            <a:spLocks noChangeShapeType="1"/>
          </p:cNvSpPr>
          <p:nvPr/>
        </p:nvSpPr>
        <p:spPr bwMode="auto">
          <a:xfrm>
            <a:off x="2770188" y="1892300"/>
            <a:ext cx="1587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0" name="Line 8"/>
          <p:cNvSpPr>
            <a:spLocks noChangeShapeType="1"/>
          </p:cNvSpPr>
          <p:nvPr/>
        </p:nvSpPr>
        <p:spPr bwMode="auto">
          <a:xfrm>
            <a:off x="3421063" y="2033588"/>
            <a:ext cx="21605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5581650" y="188912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11272" name="Rectangle 12"/>
          <p:cNvSpPr>
            <a:spLocks noChangeArrowheads="1"/>
          </p:cNvSpPr>
          <p:nvPr/>
        </p:nvSpPr>
        <p:spPr bwMode="auto">
          <a:xfrm>
            <a:off x="6516688" y="188912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11273" name="Line 14"/>
          <p:cNvSpPr>
            <a:spLocks noChangeShapeType="1"/>
          </p:cNvSpPr>
          <p:nvPr/>
        </p:nvSpPr>
        <p:spPr bwMode="auto">
          <a:xfrm>
            <a:off x="6516688" y="1889125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4" name="Text Box 15"/>
          <p:cNvSpPr txBox="1">
            <a:spLocks noChangeArrowheads="1"/>
          </p:cNvSpPr>
          <p:nvPr/>
        </p:nvSpPr>
        <p:spPr bwMode="auto">
          <a:xfrm>
            <a:off x="183515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275" name="Text Box 16"/>
          <p:cNvSpPr txBox="1">
            <a:spLocks noChangeArrowheads="1"/>
          </p:cNvSpPr>
          <p:nvPr/>
        </p:nvSpPr>
        <p:spPr bwMode="auto">
          <a:xfrm>
            <a:off x="219551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2" name="Text Box 45"/>
          <p:cNvSpPr txBox="1">
            <a:spLocks noChangeArrowheads="1"/>
          </p:cNvSpPr>
          <p:nvPr/>
        </p:nvSpPr>
        <p:spPr bwMode="auto">
          <a:xfrm>
            <a:off x="565150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303" name="Text Box 46"/>
          <p:cNvSpPr txBox="1">
            <a:spLocks noChangeArrowheads="1"/>
          </p:cNvSpPr>
          <p:nvPr/>
        </p:nvSpPr>
        <p:spPr bwMode="auto">
          <a:xfrm>
            <a:off x="601186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4" name="Text Box 47"/>
          <p:cNvSpPr txBox="1">
            <a:spLocks noChangeArrowheads="1"/>
          </p:cNvSpPr>
          <p:nvPr/>
        </p:nvSpPr>
        <p:spPr bwMode="auto">
          <a:xfrm>
            <a:off x="6661150" y="160178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193925" y="2393950"/>
            <a:ext cx="4538663" cy="2043113"/>
            <a:chOff x="2193925" y="2393950"/>
            <a:chExt cx="4538663" cy="2043113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37188" y="2393950"/>
              <a:ext cx="500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</a:t>
              </a:r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771775" y="2393950"/>
              <a:ext cx="720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dirty="0" err="1" smtClean="0"/>
                <a:t>int</a:t>
              </a:r>
              <a:r>
                <a:rPr lang="de-DE" altLang="de-DE" sz="1600" b="0" dirty="0" smtClean="0"/>
                <a:t> *</a:t>
              </a:r>
              <a:r>
                <a:rPr lang="de-DE" altLang="de-DE" sz="1600" b="0" dirty="0" err="1" smtClean="0"/>
                <a:t>iP</a:t>
              </a:r>
              <a:endParaRPr lang="de-DE" altLang="de-DE" sz="1600" b="0" dirty="0"/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50022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54340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56499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58674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60833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12" name="Text Box 55"/>
            <p:cNvSpPr txBox="1">
              <a:spLocks noChangeArrowheads="1"/>
            </p:cNvSpPr>
            <p:nvPr/>
          </p:nvSpPr>
          <p:spPr bwMode="auto">
            <a:xfrm>
              <a:off x="4786313" y="3733800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3" name="Text Box 56"/>
            <p:cNvSpPr txBox="1">
              <a:spLocks noChangeArrowheads="1"/>
            </p:cNvSpPr>
            <p:nvPr/>
          </p:nvSpPr>
          <p:spPr bwMode="auto">
            <a:xfrm>
              <a:off x="6300788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24098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28416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30575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32750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34909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193925" y="3735388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21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</p:grpSp>
      <p:sp>
        <p:nvSpPr>
          <p:cNvPr id="11322" name="Text Box 79"/>
          <p:cNvSpPr txBox="1">
            <a:spLocks noChangeArrowheads="1"/>
          </p:cNvSpPr>
          <p:nvPr/>
        </p:nvSpPr>
        <p:spPr bwMode="auto">
          <a:xfrm>
            <a:off x="2771775" y="160178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11323" name="Rectangle 4"/>
          <p:cNvSpPr>
            <a:spLocks noChangeArrowheads="1"/>
          </p:cNvSpPr>
          <p:nvPr/>
        </p:nvSpPr>
        <p:spPr bwMode="auto">
          <a:xfrm>
            <a:off x="2266950" y="2070100"/>
            <a:ext cx="503238" cy="176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11324" name="Rectangle 4"/>
          <p:cNvSpPr>
            <a:spLocks noChangeArrowheads="1"/>
          </p:cNvSpPr>
          <p:nvPr/>
        </p:nvSpPr>
        <p:spPr bwMode="auto">
          <a:xfrm>
            <a:off x="2266950" y="189230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11325" name="Rectangle 6"/>
          <p:cNvSpPr>
            <a:spLocks noChangeArrowheads="1"/>
          </p:cNvSpPr>
          <p:nvPr/>
        </p:nvSpPr>
        <p:spPr bwMode="auto">
          <a:xfrm>
            <a:off x="1835150" y="1892300"/>
            <a:ext cx="1728788" cy="358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6" name="Rectangle 11"/>
          <p:cNvSpPr>
            <a:spLocks noChangeArrowheads="1"/>
          </p:cNvSpPr>
          <p:nvPr/>
        </p:nvSpPr>
        <p:spPr bwMode="auto">
          <a:xfrm>
            <a:off x="6013450" y="2066925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11327" name="Rectangle 11"/>
          <p:cNvSpPr>
            <a:spLocks noChangeArrowheads="1"/>
          </p:cNvSpPr>
          <p:nvPr/>
        </p:nvSpPr>
        <p:spPr bwMode="auto">
          <a:xfrm>
            <a:off x="6013450" y="188912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11328" name="Rectangle 13"/>
          <p:cNvSpPr>
            <a:spLocks noChangeArrowheads="1"/>
          </p:cNvSpPr>
          <p:nvPr/>
        </p:nvSpPr>
        <p:spPr bwMode="auto">
          <a:xfrm>
            <a:off x="5581650" y="1889125"/>
            <a:ext cx="1727200" cy="360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9" name="Oval 24"/>
          <p:cNvSpPr>
            <a:spLocks noChangeArrowheads="1"/>
          </p:cNvSpPr>
          <p:nvPr/>
        </p:nvSpPr>
        <p:spPr bwMode="auto">
          <a:xfrm>
            <a:off x="3382963" y="19621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827584" y="4927600"/>
            <a:ext cx="3798391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&amp;i  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6311900" y="4945063"/>
            <a:ext cx="633413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latin typeface="Consolas" pitchFamily="49" charset="0"/>
                <a:cs typeface="Consolas" pitchFamily="49" charset="0"/>
              </a:rPr>
              <a:t>2158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4643438" y="532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0585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 Null-Pointer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r>
              <a:rPr lang="en-US" b="0" dirty="0" smtClean="0"/>
              <a:t>Der </a:t>
            </a:r>
            <a:r>
              <a:rPr lang="en-US" dirty="0" smtClean="0"/>
              <a:t> Null-Pointer</a:t>
            </a:r>
            <a:r>
              <a:rPr lang="en-US" b="0" dirty="0" smtClean="0"/>
              <a:t> </a:t>
            </a:r>
            <a:r>
              <a:rPr lang="en-US" b="0" dirty="0" err="1" smtClean="0"/>
              <a:t>wird</a:t>
            </a:r>
            <a:r>
              <a:rPr lang="en-US" b="0" dirty="0" smtClean="0"/>
              <a:t> </a:t>
            </a:r>
            <a:r>
              <a:rPr lang="en-US" b="0" dirty="0" err="1" smtClean="0"/>
              <a:t>verwendet</a:t>
            </a:r>
            <a:r>
              <a:rPr lang="en-US" b="0" dirty="0" smtClean="0"/>
              <a:t>, um </a:t>
            </a:r>
            <a:r>
              <a:rPr lang="en-US" b="0" dirty="0" err="1" smtClean="0"/>
              <a:t>anzuzeigen</a:t>
            </a:r>
            <a:r>
              <a:rPr lang="en-US" b="0" dirty="0" smtClean="0"/>
              <a:t>, </a:t>
            </a:r>
            <a:r>
              <a:rPr lang="en-US" b="0" dirty="0" err="1" smtClean="0"/>
              <a:t>dass</a:t>
            </a:r>
            <a:r>
              <a:rPr lang="en-US" b="0" dirty="0" smtClean="0"/>
              <a:t> </a:t>
            </a:r>
            <a:r>
              <a:rPr lang="en-US" b="0" dirty="0" err="1" smtClean="0"/>
              <a:t>ein</a:t>
            </a:r>
            <a:r>
              <a:rPr lang="en-US" b="0" dirty="0" smtClean="0"/>
              <a:t> Pointer </a:t>
            </a:r>
            <a:r>
              <a:rPr lang="en-US" b="0" dirty="0" err="1" smtClean="0"/>
              <a:t>noch</a:t>
            </a:r>
            <a:r>
              <a:rPr lang="en-US" b="0" dirty="0" smtClean="0"/>
              <a:t> </a:t>
            </a:r>
            <a:r>
              <a:rPr lang="en-US" b="1" dirty="0" err="1" smtClean="0"/>
              <a:t>keinen</a:t>
            </a:r>
            <a:r>
              <a:rPr lang="en-US" b="1" dirty="0" smtClean="0"/>
              <a:t> </a:t>
            </a:r>
            <a:r>
              <a:rPr lang="en-US" b="1" dirty="0" err="1" smtClean="0"/>
              <a:t>definierten</a:t>
            </a:r>
            <a:r>
              <a:rPr lang="en-US" b="1" dirty="0" smtClean="0"/>
              <a:t> Wert </a:t>
            </a:r>
            <a:r>
              <a:rPr lang="en-US" b="0" dirty="0" smtClean="0"/>
              <a:t>hat.</a:t>
            </a:r>
            <a:br>
              <a:rPr lang="en-US" b="0" dirty="0" smtClean="0"/>
            </a:b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b="0" dirty="0" smtClean="0"/>
              <a:t>C:</a:t>
            </a:r>
            <a:br>
              <a:rPr lang="en-US" b="0" dirty="0" smtClean="0"/>
            </a:b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*j = 0x0;</a:t>
            </a:r>
          </a:p>
          <a:p>
            <a:pPr marL="342900" indent="-342900">
              <a:buFontTx/>
              <a:buChar char="─"/>
            </a:pPr>
            <a:r>
              <a:rPr lang="en-US" dirty="0"/>
              <a:t>C90</a:t>
            </a:r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*k 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NULL;</a:t>
            </a:r>
            <a:endParaRPr 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Tx/>
              <a:buChar char="─"/>
            </a:pPr>
            <a:r>
              <a:rPr lang="en-US" b="0" dirty="0" smtClean="0"/>
              <a:t>C++</a:t>
            </a:r>
            <a:br>
              <a:rPr lang="en-US" b="0" dirty="0" smtClean="0"/>
            </a:b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b="0" dirty="0"/>
              <a:t/>
            </a:r>
            <a:br>
              <a:rPr lang="en-US" b="0" dirty="0"/>
            </a:b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*k 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= NULL;</a:t>
            </a:r>
          </a:p>
          <a:p>
            <a:pPr marL="342900" indent="-342900">
              <a:buFontTx/>
              <a:buChar char="─"/>
            </a:pPr>
            <a:r>
              <a:rPr lang="en-US" b="0" dirty="0" smtClean="0"/>
              <a:t>C++11</a:t>
            </a:r>
            <a:br>
              <a:rPr lang="en-US" b="0" dirty="0" smtClean="0"/>
            </a:b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*m 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b="0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791715" y="4431900"/>
            <a:ext cx="2580486" cy="814090"/>
          </a:xfrm>
          <a:prstGeom prst="wedgeRoundRectCallout">
            <a:avLst>
              <a:gd name="adj1" fmla="val -59842"/>
              <a:gd name="adj2" fmla="val 1167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Wie &lt;</a:t>
            </a:r>
            <a:r>
              <a:rPr lang="de-DE" b="1" dirty="0" err="1" smtClean="0">
                <a:solidFill>
                  <a:schemeClr val="bg1"/>
                </a:solidFill>
              </a:rPr>
              <a:t>stddef.h</a:t>
            </a:r>
            <a:r>
              <a:rPr lang="de-DE" b="1" dirty="0" smtClean="0">
                <a:solidFill>
                  <a:schemeClr val="bg1"/>
                </a:solidFill>
              </a:rPr>
              <a:t>&gt;, aber mit </a:t>
            </a:r>
            <a:r>
              <a:rPr lang="de-DE" b="1" dirty="0" err="1" smtClean="0">
                <a:solidFill>
                  <a:schemeClr val="bg1"/>
                </a:solidFill>
              </a:rPr>
              <a:t>Namespaces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en.wikipedia.org/Null_pointer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smtClean="0"/>
              <a:t>Was passiert beim Aufruf 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.exe f.txt</a:t>
            </a:r>
            <a:r>
              <a:rPr lang="de-DE" b="1" smtClean="0"/>
              <a:t>?</a:t>
            </a:r>
            <a:endParaRPr lang="de-DE" b="1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dirty="0" smtClean="0"/>
              <a:t>Strings (in C) sind Folgen von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dirty="0"/>
              <a:t> </a:t>
            </a:r>
            <a:r>
              <a:rPr lang="de-DE" dirty="0" smtClean="0"/>
              <a:t>(</a:t>
            </a:r>
            <a:r>
              <a:rPr lang="de-DE" smtClean="0"/>
              <a:t>mit "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\0" </a:t>
            </a:r>
            <a:r>
              <a:rPr lang="de-DE" smtClean="0"/>
              <a:t>abgeschlossen</a:t>
            </a:r>
            <a:r>
              <a:rPr lang="de-DE" dirty="0" smtClean="0"/>
              <a:t>)</a:t>
            </a:r>
            <a:endParaRPr lang="en-US" dirty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 dirty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 dirty="0" smtClean="0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trike="sngStrike" dirty="0">
                <a:latin typeface="Consolas" pitchFamily="49" charset="0"/>
                <a:cs typeface="Consolas" pitchFamily="49" charset="0"/>
              </a:rPr>
              <a:t/>
            </a:r>
            <a:br>
              <a:rPr lang="de-DE" altLang="de-DE" sz="1600" b="0" strike="sngStrike" dirty="0">
                <a:latin typeface="Consolas" pitchFamily="49" charset="0"/>
                <a:cs typeface="Consolas" pitchFamily="49" charset="0"/>
              </a:rPr>
            </a:br>
            <a:r>
              <a:rPr lang="de-DE" altLang="de-DE" sz="1600" b="0" dirty="0" smtClean="0">
                <a:latin typeface="Consolas" pitchFamily="49" charset="0"/>
                <a:cs typeface="Consolas" pitchFamily="49" charset="0"/>
              </a:rPr>
              <a:t>2279</a:t>
            </a:r>
            <a:endParaRPr lang="de-DE" altLang="de-DE" sz="1600" b="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Spezieller </a:t>
            </a:r>
            <a:r>
              <a:rPr lang="de-DE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 smtClean="0">
                <a:solidFill>
                  <a:schemeClr val="bg1"/>
                </a:solidFill>
              </a:rPr>
              <a:t>für </a:t>
            </a: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 dirty="0" smtClean="0">
                <a:solidFill>
                  <a:schemeClr val="bg1"/>
                </a:solidFill>
              </a:rPr>
              <a:t> = </a:t>
            </a:r>
            <a:r>
              <a:rPr lang="de-DE" b="1" smtClean="0">
                <a:solidFill>
                  <a:schemeClr val="bg1"/>
                </a:solidFill>
              </a:rPr>
              <a:t/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"Generischer" </a:t>
            </a:r>
            <a:r>
              <a:rPr lang="de-DE" b="1" dirty="0" smtClean="0">
                <a:solidFill>
                  <a:schemeClr val="bg1"/>
                </a:solidFill>
              </a:rPr>
              <a:t>Pointer</a:t>
            </a:r>
            <a:endParaRPr lang="de-DE" dirty="0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 dirty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dirty="0" err="1" smtClean="0"/>
                <a:t>char</a:t>
              </a:r>
              <a:r>
                <a:rPr lang="de-DE" altLang="de-DE" sz="1600" b="0" dirty="0" smtClean="0"/>
                <a:t> *</a:t>
              </a:r>
              <a:r>
                <a:rPr lang="de-DE" altLang="de-DE" sz="1600" b="0" dirty="0" err="1" smtClean="0"/>
                <a:t>argv</a:t>
              </a:r>
              <a:r>
                <a:rPr lang="de-DE" altLang="de-DE" sz="1600" b="0" dirty="0" smtClean="0"/>
                <a:t>[0] /</a:t>
              </a:r>
              <a:br>
                <a:rPr lang="de-DE" altLang="de-DE" sz="1600" b="0" dirty="0" smtClean="0"/>
              </a:br>
              <a:r>
                <a:rPr lang="de-DE" altLang="de-DE" sz="1600" b="0" dirty="0" smtClean="0"/>
                <a:t>          </a:t>
              </a:r>
              <a:r>
                <a:rPr lang="de-DE" altLang="de-DE" sz="1600" b="0" dirty="0" err="1" smtClean="0"/>
                <a:t>char</a:t>
              </a:r>
              <a:r>
                <a:rPr lang="de-DE" altLang="de-DE" sz="1600" b="0" dirty="0" smtClean="0"/>
                <a:t> *</a:t>
              </a:r>
              <a:r>
                <a:rPr lang="de-DE" altLang="de-DE" sz="1600" b="0" dirty="0" err="1" smtClean="0"/>
                <a:t>argv</a:t>
              </a:r>
              <a:r>
                <a:rPr lang="de-DE" altLang="de-DE" sz="1600" b="0" dirty="0" smtClean="0"/>
                <a:t>[1] </a:t>
              </a:r>
              <a:endParaRPr lang="de-DE" altLang="de-DE" sz="1600" b="0" dirty="0"/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dirty="0" smtClean="0"/>
                <a:t>2264</a:t>
              </a:r>
              <a:endParaRPr lang="de-DE" altLang="de-DE" sz="1800" b="0" i="1" dirty="0"/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 smtClean="0">
                  <a:solidFill>
                    <a:schemeClr val="bg2"/>
                  </a:solidFill>
                </a:rPr>
                <a:t>7</a:t>
              </a:r>
              <a:endParaRPr lang="de-DE" altLang="de-DE" sz="1000" b="0" i="1" dirty="0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a</a:t>
              </a:r>
              <a:endParaRPr lang="de-DE" altLang="de-DE" sz="1800" b="0" dirty="0"/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x</a:t>
              </a:r>
              <a:endParaRPr lang="de-DE" altLang="de-DE" sz="1800" b="0" dirty="0"/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e</a:t>
              </a:r>
              <a:endParaRPr lang="de-DE" altLang="de-DE" sz="1800" b="0" dirty="0"/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  <a:endParaRPr lang="de-DE" altLang="de-DE" sz="1800" b="0" dirty="0"/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 smtClean="0"/>
                <a:t>t</a:t>
              </a:r>
              <a:endParaRPr lang="de-DE" altLang="de-DE" sz="1800" b="0" dirty="0"/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 smtClean="0"/>
                <a:t>\0</a:t>
              </a:r>
              <a:endParaRPr lang="de-DE" altLang="de-DE" sz="1800" b="0" dirty="0"/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dirty="0" smtClean="0"/>
                <a:t>2279</a:t>
              </a:r>
              <a:endParaRPr lang="de-DE" altLang="de-DE" sz="1800" b="0" i="1" dirty="0"/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dirty="0" smtClean="0"/>
                <a:t>2289</a:t>
              </a:r>
              <a:endParaRPr lang="de-DE" altLang="de-DE" sz="1800" b="0" i="1" dirty="0"/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dirty="0" smtClean="0">
                  <a:solidFill>
                    <a:schemeClr val="bg2"/>
                  </a:solidFill>
                </a:rPr>
                <a:t>8</a:t>
              </a:r>
              <a:endParaRPr lang="de-DE" altLang="de-DE" sz="1000" b="0" i="1" dirty="0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dirty="0" smtClean="0">
                  <a:solidFill>
                    <a:schemeClr val="bg2"/>
                  </a:solidFill>
                </a:rPr>
                <a:t>0</a:t>
              </a:r>
              <a:endParaRPr lang="de-DE" altLang="de-DE" sz="1000" b="0" i="1" dirty="0">
                <a:solidFill>
                  <a:schemeClr val="bg2"/>
                </a:solidFill>
              </a:endParaRP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 smtClean="0">
                  <a:solidFill>
                    <a:schemeClr val="bg2"/>
                  </a:solidFill>
                </a:rPr>
                <a:t>8</a:t>
              </a:r>
              <a:endParaRPr lang="de-DE" altLang="de-DE" sz="1000" b="0" i="1" dirty="0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 smtClean="0">
                  <a:solidFill>
                    <a:schemeClr val="bg2"/>
                  </a:solidFill>
                </a:rPr>
                <a:t>1</a:t>
              </a:r>
              <a:endParaRPr lang="de-DE" altLang="de-DE" sz="1000" b="0" i="1" dirty="0">
                <a:solidFill>
                  <a:schemeClr val="bg2"/>
                </a:solidFill>
              </a:endParaRP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 smtClean="0">
                  <a:solidFill>
                    <a:schemeClr val="bg2"/>
                  </a:solidFill>
                </a:rPr>
                <a:t>4</a:t>
              </a:r>
              <a:endParaRPr lang="de-DE" altLang="de-DE" sz="1000" b="0" i="1" dirty="0">
                <a:solidFill>
                  <a:schemeClr val="bg2"/>
                </a:solidFill>
              </a:endParaRP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dirty="0" err="1" smtClean="0"/>
                <a:t>char</a:t>
              </a:r>
              <a:r>
                <a:rPr lang="de-DE" altLang="de-DE" sz="1600" b="0" dirty="0" smtClean="0"/>
                <a:t> **</a:t>
              </a:r>
              <a:r>
                <a:rPr lang="de-DE" altLang="de-DE" sz="1600" b="0" dirty="0" err="1" smtClean="0"/>
                <a:t>argv</a:t>
              </a:r>
              <a:endParaRPr lang="de-DE" altLang="de-DE" sz="1600" b="0" dirty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dirty="0" err="1" smtClean="0"/>
                <a:t>char</a:t>
              </a:r>
              <a:r>
                <a:rPr lang="de-DE" altLang="de-DE" sz="1600" b="0" dirty="0" smtClean="0"/>
                <a:t> </a:t>
              </a:r>
              <a:r>
                <a:rPr lang="de-DE" altLang="de-DE" sz="1600" b="0" dirty="0" err="1" smtClean="0"/>
                <a:t>argv</a:t>
              </a:r>
              <a:r>
                <a:rPr lang="de-DE" altLang="de-DE" sz="1600" b="0" dirty="0" smtClean="0"/>
                <a:t>[0][0]</a:t>
              </a:r>
              <a:endParaRPr lang="de-DE" altLang="de-DE" sz="1600" b="0" dirty="0"/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dirty="0" err="1"/>
                <a:t>char</a:t>
              </a:r>
              <a:r>
                <a:rPr lang="de-DE" altLang="de-DE" sz="1600" b="0" dirty="0"/>
                <a:t> </a:t>
              </a:r>
              <a:r>
                <a:rPr lang="de-DE" altLang="de-DE" sz="1600" b="0" dirty="0" err="1" smtClean="0"/>
                <a:t>argv</a:t>
              </a:r>
              <a:r>
                <a:rPr lang="de-DE" altLang="de-DE" sz="1600" b="0" dirty="0" smtClean="0"/>
                <a:t>[1][</a:t>
              </a:r>
              <a:r>
                <a:rPr lang="de-DE" altLang="de-DE" sz="1600" b="0" dirty="0"/>
                <a:t>0</a:t>
              </a:r>
              <a:r>
                <a:rPr lang="de-DE" altLang="de-DE" sz="1600" b="0" dirty="0" smtClean="0"/>
                <a:t>]</a:t>
              </a:r>
              <a:endParaRPr lang="de-DE" altLang="de-DE" sz="1600" b="0" dirty="0"/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 smtClean="0"/>
                <a:t>f</a:t>
              </a:r>
              <a:endParaRPr lang="de-DE" altLang="de-DE" sz="1800" b="0" dirty="0"/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0" grpId="0"/>
      <p:bldP spid="11332" grpId="0" animBg="1"/>
      <p:bldP spid="131" grpId="0" animBg="1"/>
      <p:bldP spid="10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Arrays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r>
              <a:rPr lang="en-US" b="1" smtClean="0"/>
              <a:t>In Java: </a:t>
            </a:r>
          </a:p>
          <a:p>
            <a:pPr marL="692150" lvl="1" indent="-342900">
              <a:buFontTx/>
              <a:buChar char="-"/>
            </a:pPr>
            <a:r>
              <a:rPr lang="en-US" b="1" smtClean="0"/>
              <a:t>Eingebautes Sprachfeature</a:t>
            </a:r>
            <a:r>
              <a:rPr lang="en-US" smtClean="0"/>
              <a:t> mit speziellem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en-US" smtClean="0">
                <a:cs typeface="Consolas" panose="020B0609020204030204" pitchFamily="49" charset="0"/>
              </a:rPr>
              <a:t> /</a:t>
            </a:r>
            <a:r>
              <a:rPr lang="en-US" smtClean="0">
                <a:cs typeface="Consolas" panose="020B0609020204030204" pitchFamily="49" charset="0"/>
              </a:rPr>
              <a:t>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en-US" smtClean="0"/>
              <a:t>-Attribut</a:t>
            </a:r>
            <a:endParaRPr lang="en-US" smtClean="0"/>
          </a:p>
          <a:p>
            <a:pPr marL="692150" lvl="1" indent="-342900">
              <a:buFontTx/>
              <a:buChar char="-"/>
            </a:pPr>
            <a:r>
              <a:rPr lang="en-US" smtClean="0"/>
              <a:t>Zusammenhängender Speicher (enthält Werte (int,…) oder Referenzen)</a:t>
            </a:r>
          </a:p>
          <a:p>
            <a:pPr marL="692150" lvl="1" indent="-342900">
              <a:buFontTx/>
              <a:buChar char="-"/>
            </a:pPr>
            <a:r>
              <a:rPr lang="en-US" b="1" smtClean="0"/>
              <a:t>Beispiel</a:t>
            </a:r>
            <a:r>
              <a:rPr lang="en-US" smtClean="0"/>
              <a:t>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 1, 2, 3, 5, 8}; int x2 = x[2]; int len = x.length; // 6</a:t>
            </a:r>
          </a:p>
          <a:p>
            <a:pPr marL="692150" lvl="1" indent="-342900">
              <a:buFontTx/>
              <a:buChar char="-"/>
            </a:pPr>
            <a:endParaRPr lang="en-US"/>
          </a:p>
          <a:p>
            <a:r>
              <a:rPr lang="en-US" b="1" smtClean="0"/>
              <a:t>In C++:</a:t>
            </a:r>
          </a:p>
          <a:p>
            <a:pPr marL="692150" lvl="1" indent="-342900">
              <a:buFontTx/>
              <a:buChar char="-"/>
            </a:pPr>
            <a:r>
              <a:rPr lang="en-US" b="1" smtClean="0"/>
              <a:t>Syntactic Sugar</a:t>
            </a:r>
            <a:r>
              <a:rPr lang="en-US" smtClean="0"/>
              <a:t>: Array = Pointer auf zusammenhängenden Speicherbereich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Problem: Längeninformation werden nicht explizit gespeichert (</a:t>
            </a:r>
            <a:r>
              <a:rPr lang="en-US" smtClean="0">
                <a:sym typeface="Wingdings" panose="05000000000000000000" pitchFamily="2" charset="2"/>
              </a:rPr>
              <a:t> s. Übung)</a:t>
            </a:r>
          </a:p>
          <a:p>
            <a:pPr marL="692150" lvl="1" indent="-342900">
              <a:buFontTx/>
              <a:buChar char="-"/>
            </a:pPr>
            <a:r>
              <a:rPr lang="en-US" b="1"/>
              <a:t>Beispiel</a:t>
            </a:r>
            <a:r>
              <a:rPr lang="en-US"/>
              <a:t>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int* myArray = {</a:t>
            </a:r>
            <a:r>
              <a:rPr lang="en-US"/>
              <a:t>1, 1, 2, 3, 5, 8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}; int x2 = myArray[2]; </a:t>
            </a: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mtClean="0"/>
              <a:t>-Operator und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080591"/>
          </a:xfrm>
        </p:spPr>
        <p:txBody>
          <a:bodyPr/>
          <a:lstStyle/>
          <a:p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b="1" smtClean="0"/>
              <a:t>-Operator</a:t>
            </a:r>
          </a:p>
          <a:p>
            <a:pPr lvl="1"/>
            <a:r>
              <a:rPr lang="en-US" smtClean="0"/>
              <a:t>… liefert die Größe (in Byte) einer Variable eines bestimmten Typs.</a:t>
            </a:r>
          </a:p>
          <a:p>
            <a:pPr lvl="1"/>
            <a:r>
              <a:rPr lang="en-US" smtClean="0"/>
              <a:t>Aufruf über Typ oder konkrete Variable möglich</a:t>
            </a:r>
          </a:p>
          <a:p>
            <a:r>
              <a:rPr lang="en-US" b="1"/>
              <a:t>Datentyp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mtClean="0"/>
              <a:t>Standard-STL-Datentyp, um Objektgrößen in Byte zu speichern</a:t>
            </a:r>
          </a:p>
          <a:p>
            <a:pPr lvl="1"/>
            <a:r>
              <a:rPr lang="en-US" smtClean="0"/>
              <a:t>Ist immer groß genug, um das größtmögliche Objekt auf der jeweiligen Plattform zu speichern.</a:t>
            </a:r>
            <a:endParaRPr lang="en-US"/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&lt;cstddef&gt; // contains std::size_t</a:t>
            </a:r>
            <a:endParaRPr lang="en-US" sz="1400">
              <a:solidFill>
                <a:srgbClr val="3F7F5F"/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4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3.0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4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en.cppreference.com/w/cpp/language/sizeof </a:t>
            </a:r>
            <a:endParaRPr lang="en-US" sz="1200">
              <a:hlinkClick r:id="rId2"/>
            </a:endParaRPr>
          </a:p>
          <a:p>
            <a:pPr algn="r"/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en.cppreference.com/w/cpp/types/size_t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Zusammenfassung: Variablentypen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Werttypen </a:t>
            </a:r>
            <a:r>
              <a:rPr lang="en-US" smtClean="0"/>
              <a:t>(enden weder auf &amp;,*,[])</a:t>
            </a:r>
          </a:p>
          <a:p>
            <a:pPr marL="342900" lvl="0" indent="-342900">
              <a:buFont typeface="Arial" panose="020B0604020202020204" pitchFamily="34" charset="0"/>
              <a:buChar char="─"/>
            </a:pPr>
            <a:r>
              <a:rPr lang="en-US" smtClean="0">
                <a:solidFill>
                  <a:srgbClr val="000000"/>
                </a:solidFill>
              </a:rPr>
              <a:t>Variablen mit Werttyp repräsentieren konkrete Werte/Objekte</a:t>
            </a:r>
          </a:p>
          <a:p>
            <a:pPr marL="342900" lvl="0" indent="-342900">
              <a:buFont typeface="Arial" panose="020B0604020202020204" pitchFamily="34" charset="0"/>
              <a:buChar char="─"/>
            </a:pPr>
            <a:r>
              <a:rPr lang="en-US" smtClean="0">
                <a:solidFill>
                  <a:srgbClr val="000000"/>
                </a:solidFill>
              </a:rPr>
              <a:t>z.B. </a:t>
            </a: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Building(3);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smtClean="0"/>
              <a:t>Referenztypen </a:t>
            </a:r>
            <a:r>
              <a:rPr lang="en-US" smtClean="0"/>
              <a:t>(enden auf &amp;)</a:t>
            </a:r>
          </a:p>
          <a:p>
            <a:pPr marL="342900" lvl="0" indent="-342900">
              <a:buFont typeface="Arial" panose="020B0604020202020204" pitchFamily="34" charset="0"/>
              <a:buChar char="─"/>
            </a:pPr>
            <a:r>
              <a:rPr lang="en-US">
                <a:solidFill>
                  <a:srgbClr val="000000"/>
                </a:solidFill>
              </a:rPr>
              <a:t>Variable </a:t>
            </a:r>
            <a:r>
              <a:rPr lang="en-US" smtClean="0">
                <a:solidFill>
                  <a:srgbClr val="000000"/>
                </a:solidFill>
              </a:rPr>
              <a:t>mit Typ X&amp; ist ein Alias für ein Objekt vom Typ X.</a:t>
            </a:r>
          </a:p>
          <a:p>
            <a:pPr marL="342900" lvl="0" indent="-342900">
              <a:buFont typeface="Arial" panose="020B0604020202020204" pitchFamily="34" charset="0"/>
              <a:buChar char="─"/>
            </a:pPr>
            <a:r>
              <a:rPr lang="en-US" smtClean="0">
                <a:solidFill>
                  <a:srgbClr val="000000"/>
                </a:solidFill>
              </a:rPr>
              <a:t>z.B. </a:t>
            </a: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1; int &amp;y = x;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smtClean="0"/>
              <a:t>Pointer-Typen </a:t>
            </a:r>
            <a:r>
              <a:rPr lang="en-US" smtClean="0"/>
              <a:t>(enden auf *)</a:t>
            </a:r>
          </a:p>
          <a:p>
            <a:pPr marL="342900" lvl="0" indent="-342900">
              <a:buFont typeface="Arial" panose="020B0604020202020204" pitchFamily="34" charset="0"/>
              <a:buChar char="─"/>
            </a:pPr>
            <a:r>
              <a:rPr lang="en-US" smtClean="0">
                <a:solidFill>
                  <a:srgbClr val="000000"/>
                </a:solidFill>
              </a:rPr>
              <a:t>Variable mit Typ X* verweist </a:t>
            </a:r>
            <a:r>
              <a:rPr lang="en-US">
                <a:solidFill>
                  <a:srgbClr val="000000"/>
                </a:solidFill>
              </a:rPr>
              <a:t>auf </a:t>
            </a:r>
            <a:r>
              <a:rPr lang="en-US" smtClean="0">
                <a:solidFill>
                  <a:srgbClr val="000000"/>
                </a:solidFill>
              </a:rPr>
              <a:t>eine Speicherstelle, die einen X-Wert/-Objekt enthält.</a:t>
            </a:r>
          </a:p>
          <a:p>
            <a:pPr marL="342900" lvl="0" indent="-342900">
              <a:buFont typeface="Arial" panose="020B0604020202020204" pitchFamily="34" charset="0"/>
              <a:buChar char="─"/>
            </a:pPr>
            <a:r>
              <a:rPr lang="en-US" smtClean="0">
                <a:solidFill>
                  <a:srgbClr val="000000"/>
                </a:solidFill>
              </a:rPr>
              <a:t>z.B. </a:t>
            </a: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new int(3);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smtClean="0"/>
              <a:t>Array-Typen </a:t>
            </a:r>
            <a:r>
              <a:rPr lang="en-US" smtClean="0"/>
              <a:t>(enden auf [])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smtClean="0"/>
              <a:t>Variable mit Typ X[] verweist auf ein Array, dessen Elemente den Typ X haben, und ist Syntactic Sugar für den Typn X*.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{1,1,2,3,5};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36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Zusammenfassung: Zuweisung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Was passiert bei der Zuweisung zwischen verschiedenen Variablentypen?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427965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12292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smtClean="0"/>
              <a:t>Wann braucht </a:t>
            </a:r>
            <a:r>
              <a:rPr lang="de-DE" altLang="de-DE" sz="1800" b="0" dirty="0"/>
              <a:t>man wirklich Zeiger?  </a:t>
            </a:r>
            <a:endParaRPr lang="de-DE" altLang="de-DE" sz="1800" b="0" dirty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smtClean="0"/>
              <a:t>Wieso </a:t>
            </a:r>
            <a:r>
              <a:rPr lang="de-DE" altLang="de-DE" sz="1800" b="0" dirty="0"/>
              <a:t>kann man nicht einfach nur normale Variablen verwenden?  </a:t>
            </a:r>
          </a:p>
        </p:txBody>
      </p:sp>
    </p:spTree>
    <p:extLst>
      <p:ext uri="{BB962C8B-B14F-4D97-AF65-F5344CB8AC3E}">
        <p14:creationId xmlns:p14="http://schemas.microsoft.com/office/powerpoint/2010/main" val="47468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ConsT Correctness</a:t>
            </a:r>
            <a:endParaRPr lang="en-US"/>
          </a:p>
        </p:txBody>
      </p:sp>
      <p:sp>
        <p:nvSpPr>
          <p:cNvPr id="4" name="Rechteck 3"/>
          <p:cNvSpPr/>
          <p:nvPr/>
        </p:nvSpPr>
        <p:spPr bwMode="auto">
          <a:xfrm>
            <a:off x="6837452" y="450912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75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smtClean="0"/>
              <a:t>Anwesenheit und Betreuung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555750"/>
            <a:ext cx="8425755" cy="4968875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smtClean="0"/>
              <a:t>Jeden Tag</a:t>
            </a:r>
          </a:p>
          <a:p>
            <a:pPr marL="180975" lvl="1" indent="0" eaLnBrk="1" hangingPunct="1">
              <a:buFont typeface="Wingdings" pitchFamily="2" charset="2"/>
              <a:buNone/>
              <a:defRPr/>
            </a:pPr>
            <a:r>
              <a:rPr lang="de-DE" smtClean="0"/>
              <a:t>09:00 – ca. 16:00 im Electronic Classroom (S3|21 1)</a:t>
            </a:r>
            <a:br>
              <a:rPr lang="de-DE" smtClean="0"/>
            </a:br>
            <a:endParaRPr lang="de-DE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smtClean="0"/>
              <a:t>Anwesenheitspflicht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smtClean="0"/>
              <a:t>Ausnahmen </a:t>
            </a:r>
            <a:r>
              <a:rPr lang="de-DE" b="1" smtClean="0"/>
              <a:t>persönlich genehmigen lassen </a:t>
            </a:r>
            <a:r>
              <a:rPr lang="de-DE" smtClean="0"/>
              <a:t>(Klausur, Krankheit)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smtClean="0"/>
              <a:t>Wer </a:t>
            </a:r>
            <a:r>
              <a:rPr lang="de-DE" b="1" smtClean="0"/>
              <a:t>mehr als 2 Kontrollen </a:t>
            </a:r>
            <a:r>
              <a:rPr lang="de-DE" smtClean="0"/>
              <a:t>fehlt (</a:t>
            </a:r>
            <a:r>
              <a:rPr lang="de-DE" b="1" smtClean="0"/>
              <a:t>egal wieso</a:t>
            </a:r>
            <a:r>
              <a:rPr lang="de-DE" smtClean="0"/>
              <a:t>), darf leider nicht an der Klausur teilnehmen!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smtClean="0"/>
              <a:t>Anwesenheitsbescheinigung </a:t>
            </a:r>
            <a:r>
              <a:rPr lang="de-DE" b="1" smtClean="0"/>
              <a:t>kann</a:t>
            </a:r>
            <a:r>
              <a:rPr lang="de-DE" smtClean="0"/>
              <a:t> in folgende Jahre </a:t>
            </a:r>
            <a:r>
              <a:rPr lang="de-DE" b="1" smtClean="0"/>
              <a:t>"mitgenommen"</a:t>
            </a:r>
            <a:r>
              <a:rPr lang="de-DE" smtClean="0"/>
              <a:t> werden.</a:t>
            </a:r>
          </a:p>
          <a:p>
            <a:pPr marL="180975" lvl="1" indent="0" eaLnBrk="1" hangingPunct="1">
              <a:buNone/>
              <a:defRPr/>
            </a:pPr>
            <a:endParaRPr lang="de-DE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smtClean="0"/>
              <a:t>Ansprechpartner</a:t>
            </a:r>
          </a:p>
          <a:p>
            <a:pPr marL="180975" lvl="1" indent="0" eaLnBrk="1" hangingPunct="1">
              <a:buNone/>
              <a:defRPr/>
            </a:pPr>
            <a:r>
              <a:rPr lang="de-DE" smtClean="0"/>
              <a:t>Roland Kluge 		(Vorlesung, 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smtClean="0"/>
              <a:t>Laurenz Kamp		(Übung,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smtClean="0"/>
              <a:t>Philipp Joncyzk		(Übung, Moodle)</a:t>
            </a:r>
          </a:p>
          <a:p>
            <a:pPr lvl="1" eaLnBrk="1" hangingPunct="1">
              <a:defRPr/>
            </a:pPr>
            <a:endParaRPr lang="de-DE" dirty="0" smtClean="0"/>
          </a:p>
        </p:txBody>
      </p:sp>
      <p:sp>
        <p:nvSpPr>
          <p:cNvPr id="6" name="Abgerundetes Rechteck 5"/>
          <p:cNvSpPr/>
          <p:nvPr/>
        </p:nvSpPr>
        <p:spPr>
          <a:xfrm>
            <a:off x="6300192" y="5589240"/>
            <a:ext cx="2759075" cy="688975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Bitte </a:t>
            </a:r>
            <a:r>
              <a:rPr lang="de-DE" b="1" dirty="0">
                <a:solidFill>
                  <a:schemeClr val="bg1"/>
                </a:solidFill>
              </a:rPr>
              <a:t>aktiv</a:t>
            </a:r>
            <a:r>
              <a:rPr lang="de-DE" dirty="0">
                <a:solidFill>
                  <a:schemeClr val="bg1"/>
                </a:solidFill>
              </a:rPr>
              <a:t> Hilfe fordern während der Übung!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-Korrektheit (Const Correctness)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b="1"/>
              <a:t>Ein </a:t>
            </a:r>
            <a:r>
              <a:rPr lang="en-US" b="1" smtClean="0"/>
              <a:t>Programm ist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b="1" smtClean="0"/>
              <a:t>-korrekt, wenn unveränderliche (d.h. als unverändlich gemeinte) Objekte durch das Programm auch nicht verändert werden</a:t>
            </a:r>
            <a:r>
              <a:rPr lang="en-US" smtClean="0"/>
              <a:t>.</a:t>
            </a:r>
          </a:p>
          <a:p>
            <a:pPr marL="342900" indent="-342900">
              <a:buFontTx/>
              <a:buChar char="-"/>
            </a:pPr>
            <a:endParaRPr lang="en-US"/>
          </a:p>
          <a:p>
            <a:pPr marL="342900" indent="-342900">
              <a:buFontTx/>
              <a:buChar char="-"/>
            </a:pPr>
            <a:r>
              <a:rPr lang="en-US" smtClean="0"/>
              <a:t>Wird in C++ durch das </a:t>
            </a:r>
            <a:r>
              <a:rPr lang="en-US" b="1" smtClean="0"/>
              <a:t>Schlüsselwort const </a:t>
            </a:r>
            <a:r>
              <a:rPr lang="en-US" smtClean="0"/>
              <a:t>(für Typen und Funktionen) sichergestellt.</a:t>
            </a:r>
          </a:p>
          <a:p>
            <a:pPr marL="342900" indent="-342900">
              <a:buFontTx/>
              <a:buChar char="-"/>
            </a:pPr>
            <a:endParaRPr lang="en-US"/>
          </a:p>
          <a:p>
            <a:pPr marL="342900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 int</a:t>
            </a:r>
            <a:r>
              <a:rPr lang="en-US" smtClean="0"/>
              <a:t> und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mtClean="0"/>
              <a:t> entsprechen </a:t>
            </a:r>
            <a:r>
              <a:rPr lang="en-US" b="1" smtClean="0"/>
              <a:t>zur Compile-Zeit </a:t>
            </a:r>
            <a:r>
              <a:rPr lang="en-US" smtClean="0"/>
              <a:t>verschiedenen Typen</a:t>
            </a:r>
            <a:r>
              <a:rPr lang="en-US" b="1" smtClean="0"/>
              <a:t>, zur Laufzeit </a:t>
            </a:r>
            <a:r>
              <a:rPr lang="en-US" smtClean="0"/>
              <a:t>jedoch wird kein Unterschied gemacht</a:t>
            </a:r>
          </a:p>
          <a:p>
            <a:pPr marL="342900" indent="-342900">
              <a:buFontTx/>
              <a:buChar char="-"/>
            </a:pPr>
            <a:endParaRPr lang="en-US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Unveränderlichkeit - </a:t>
            </a:r>
            <a:r>
              <a:rPr lang="de-DE" altLang="de-DE" i="1" dirty="0" err="1" smtClean="0"/>
              <a:t>const</a:t>
            </a:r>
            <a:endParaRPr lang="de-DE" altLang="de-DE" dirty="0" smtClean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= &amp;i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2400" dirty="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dirty="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dirty="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 dirty="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r>
              <a:rPr lang="de-DE" altLang="de-DE" sz="1800" b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u="sng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dirty="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dirty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 dirty="0">
                <a:latin typeface="Consolas" pitchFamily="49" charset="0"/>
                <a:cs typeface="Consolas" pitchFamily="49" charset="0"/>
              </a:rPr>
              <a:t> = &amp;i</a:t>
            </a:r>
            <a:r>
              <a:rPr lang="de-DE" altLang="de-DE" sz="1800" b="0" dirty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de-DE" altLang="de-DE" sz="1800" dirty="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800" dirty="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 dirty="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Einmalige, sofortige Definition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= 42; </a:t>
            </a:r>
            <a:r>
              <a:rPr lang="en-US" altLang="de-DE" sz="1800" dirty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en-US" altLang="de-DE" sz="1800" dirty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 dirty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dirty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Zeiger auf Konstante</a:t>
            </a:r>
            <a:endParaRPr lang="en-US" b="1" dirty="0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Unveränderlicher Zeiger</a:t>
            </a:r>
            <a:endParaRPr lang="en-US" b="1" dirty="0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vs.</a:t>
            </a:r>
            <a:endParaRPr lang="en-US" b="1" dirty="0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Unveränderlicher Zeiger auf Konstante:</a:t>
            </a:r>
            <a:endParaRPr lang="en-US" b="1" dirty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</a:rPr>
              <a:t>- </a:t>
            </a:r>
            <a:r>
              <a:rPr lang="de-DE" i="1" dirty="0" err="1" smtClean="0">
                <a:solidFill>
                  <a:schemeClr val="bg1"/>
                </a:solidFill>
              </a:rPr>
              <a:t>const</a:t>
            </a:r>
            <a:r>
              <a:rPr lang="de-DE" i="1" dirty="0" smtClean="0">
                <a:solidFill>
                  <a:schemeClr val="bg1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 bezieht sich immer auf </a:t>
            </a:r>
            <a:r>
              <a:rPr lang="de-DE" smtClean="0">
                <a:solidFill>
                  <a:schemeClr val="bg1"/>
                </a:solidFill>
              </a:rPr>
              <a:t>das "Nächstliegende".</a:t>
            </a:r>
            <a:endParaRPr lang="de-DE" dirty="0" smtClean="0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</a:rPr>
              <a:t>- Lese von rechts nach links.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dirty="0" smtClean="0">
                <a:solidFill>
                  <a:srgbClr val="005AA9"/>
                </a:solidFill>
              </a:rPr>
              <a:t>!</a:t>
            </a:r>
            <a:endParaRPr lang="en-US" sz="9000" b="1" dirty="0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6" grpId="0" animBg="1"/>
      <p:bldP spid="13323" grpId="0"/>
      <p:bldP spid="21" grpId="0"/>
      <p:bldP spid="22" grpId="0"/>
      <p:bldP spid="23" grpId="0"/>
      <p:bldP spid="15" grpId="0" animBg="1"/>
      <p:bldP spid="1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Was ist eine C++-Referenz?</a:t>
            </a:r>
          </a:p>
        </p:txBody>
      </p:sp>
      <p:sp>
        <p:nvSpPr>
          <p:cNvPr id="14339" name="Textfeld 2"/>
          <p:cNvSpPr txBox="1">
            <a:spLocks noChangeArrowheads="1"/>
          </p:cNvSpPr>
          <p:nvPr/>
        </p:nvSpPr>
        <p:spPr bwMode="auto">
          <a:xfrm>
            <a:off x="179512" y="1553056"/>
            <a:ext cx="8712968" cy="1892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182563" indent="-182563" eaLnBrk="1" hangingPunct="1">
              <a:lnSpc>
                <a:spcPct val="90000"/>
              </a:lnSpc>
              <a:spcBef>
                <a:spcPct val="0"/>
              </a:spcBef>
              <a:buSzTx/>
              <a:buFontTx/>
              <a:buChar char="-"/>
            </a:pPr>
            <a:r>
              <a:rPr lang="de-DE" altLang="de-DE" b="0" smtClean="0"/>
              <a:t>Eine </a:t>
            </a:r>
            <a:r>
              <a:rPr lang="de-DE" altLang="de-DE" smtClean="0"/>
              <a:t>Referenz</a:t>
            </a:r>
            <a:r>
              <a:rPr lang="de-DE" altLang="de-DE" b="0" smtClean="0"/>
              <a:t> ist ein </a:t>
            </a:r>
            <a:r>
              <a:rPr lang="de-DE" altLang="de-DE" smtClean="0"/>
              <a:t>Alias auf eine Variable </a:t>
            </a:r>
          </a:p>
          <a:p>
            <a:pPr marL="296863" lvl="1" indent="-182563" eaLnBrk="1" hangingPunct="1">
              <a:lnSpc>
                <a:spcPct val="90000"/>
              </a:lnSpc>
              <a:spcBef>
                <a:spcPct val="0"/>
              </a:spcBef>
              <a:buSzTx/>
              <a:buFontTx/>
              <a:buChar char="-"/>
            </a:pPr>
            <a:r>
              <a:rPr lang="de-DE" altLang="de-DE" b="0" smtClean="0"/>
              <a:t>Sie braucht nicht </a:t>
            </a:r>
            <a:r>
              <a:rPr lang="de-DE" altLang="de-DE" b="0" i="1" smtClean="0"/>
              <a:t>zwangsweise </a:t>
            </a:r>
            <a:r>
              <a:rPr lang="de-DE" altLang="de-DE" b="0" smtClean="0"/>
              <a:t>eigenen Speicher (bspw. innerhalb einer Funktion)</a:t>
            </a:r>
          </a:p>
          <a:p>
            <a:pPr marL="296863" lvl="1" indent="-182563" eaLnBrk="1" hangingPunct="1">
              <a:lnSpc>
                <a:spcPct val="90000"/>
              </a:lnSpc>
              <a:spcBef>
                <a:spcPct val="0"/>
              </a:spcBef>
              <a:buSzTx/>
              <a:buFontTx/>
              <a:buChar char="-"/>
            </a:pPr>
            <a:r>
              <a:rPr lang="de-DE" altLang="de-DE" b="0" smtClean="0"/>
              <a:t>Sie verhält sich wie(!) ein </a:t>
            </a:r>
            <a:r>
              <a:rPr lang="de-DE" altLang="de-DE" b="0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0" smtClean="0"/>
              <a:t>-Pointer.</a:t>
            </a:r>
          </a:p>
          <a:p>
            <a:pPr marL="182563" indent="-182563" eaLnBrk="1" hangingPunct="1">
              <a:lnSpc>
                <a:spcPct val="90000"/>
              </a:lnSpc>
              <a:spcBef>
                <a:spcPct val="0"/>
              </a:spcBef>
              <a:buSzTx/>
              <a:buFontTx/>
              <a:buChar char="-"/>
            </a:pPr>
            <a:r>
              <a:rPr lang="de-DE" altLang="de-DE" b="0" smtClean="0"/>
              <a:t>C++-Referenzen entsprechen </a:t>
            </a:r>
            <a:r>
              <a:rPr lang="de-DE" altLang="de-DE" b="0" i="1" smtClean="0"/>
              <a:t>in etwa </a:t>
            </a:r>
            <a:r>
              <a:rPr lang="de-DE" altLang="de-DE" b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b="0" smtClean="0"/>
              <a:t>-Variablen in Java</a:t>
            </a:r>
          </a:p>
          <a:p>
            <a:pPr marL="296863" lvl="1" indent="-182563" eaLnBrk="1" hangingPunct="1">
              <a:lnSpc>
                <a:spcPct val="90000"/>
              </a:lnSpc>
              <a:spcBef>
                <a:spcPct val="0"/>
              </a:spcBef>
              <a:buSzTx/>
              <a:buFontTx/>
              <a:buChar char="-"/>
            </a:pPr>
            <a:r>
              <a:rPr lang="de-DE" altLang="de-DE" smtClean="0"/>
              <a:t>Im Gegensatz zu Java: Zuweisungen bei C++-Referenzen möglich (</a:t>
            </a:r>
            <a:r>
              <a:rPr lang="de-DE" altLang="de-DE" smtClean="0">
                <a:sym typeface="Wingdings" panose="05000000000000000000" pitchFamily="2" charset="2"/>
              </a:rPr>
              <a:t>Aktualisierung der referenzierten Speicherstelle)</a:t>
            </a:r>
            <a:endParaRPr lang="de-DE" altLang="de-DE" dirty="0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 dirty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dirty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 dirty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Syntax wie für Variablen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Beispiel</a:t>
            </a:r>
            <a:r>
              <a:rPr lang="en-US" dirty="0" smtClean="0"/>
              <a:t>: Asterisk und Ampersand</a:t>
            </a:r>
            <a:endParaRPr lang="en-US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815929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/>
                <a:gridCol w="2664296"/>
                <a:gridCol w="2951856"/>
              </a:tblGrid>
              <a:tr h="3899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Asterisk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dirty="0" smtClean="0"/>
                        <a:t>*)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Ampersand (&amp;)</a:t>
                      </a:r>
                      <a:endParaRPr lang="en-US" dirty="0"/>
                    </a:p>
                  </a:txBody>
                  <a:tcPr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Typ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dirty="0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dirty="0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dirty="0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dirty="0" smtClean="0"/>
                        <a:t>Operator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 dirty="0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dirty="0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10){};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 dirty="0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dirty="0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dirty="0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){};</a:t>
                      </a:r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de-DE" altLang="de-DE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de-DE" altLang="de-DE" sz="1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lang="de-DE" altLang="de-DE" sz="16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r>
                <a:rPr lang="de-DE" altLang="de-DE" sz="1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de-DE" altLang="de-DE" sz="1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de-DE" altLang="de-DE" sz="1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de-DE" altLang="de-DE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de-DE" altLang="de-DE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*</a:t>
              </a:r>
              <a:r>
                <a:rPr lang="de-DE" altLang="de-DE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endParaRPr lang="de-DE" altLang="de-DE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dirty="0" smtClean="0">
                <a:cs typeface="Consolas" panose="020B0609020204030204" pitchFamily="49" charset="0"/>
              </a:rPr>
              <a:t> </a:t>
            </a:r>
            <a:r>
              <a:rPr lang="de-DE" altLang="de-DE" dirty="0" smtClean="0"/>
              <a:t>bei Objekten</a:t>
            </a:r>
            <a:endParaRPr lang="de-DE" altLang="de-DE" i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dirty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dirty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dirty="0" smtClean="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Verändert den Zustand des Objekts nicht </a:t>
            </a:r>
            <a:r>
              <a:rPr lang="de-DE" dirty="0" smtClean="0">
                <a:solidFill>
                  <a:schemeClr val="bg1"/>
                </a:solidFill>
              </a:rPr>
              <a:t/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(</a:t>
            </a:r>
            <a:r>
              <a:rPr lang="de-DE" b="1" dirty="0">
                <a:solidFill>
                  <a:schemeClr val="bg1"/>
                </a:solidFill>
              </a:rPr>
              <a:t>Read-</a:t>
            </a:r>
            <a:r>
              <a:rPr lang="de-DE" b="1" dirty="0" err="1">
                <a:solidFill>
                  <a:schemeClr val="bg1"/>
                </a:solidFill>
              </a:rPr>
              <a:t>only</a:t>
            </a:r>
            <a:r>
              <a:rPr lang="de-DE" b="1" dirty="0">
                <a:solidFill>
                  <a:schemeClr val="bg1"/>
                </a:solidFill>
              </a:rPr>
              <a:t>-Zugriff)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dirty="0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Es dürfen </a:t>
            </a:r>
            <a:r>
              <a:rPr lang="de-DE" b="1" dirty="0">
                <a:solidFill>
                  <a:schemeClr val="bg1"/>
                </a:solidFill>
              </a:rPr>
              <a:t>nur </a:t>
            </a:r>
            <a:r>
              <a:rPr lang="de-DE" b="1" dirty="0" err="1">
                <a:solidFill>
                  <a:schemeClr val="bg1"/>
                </a:solidFill>
              </a:rPr>
              <a:t>const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auf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 Overloading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b="1" smtClean="0"/>
              <a:t>Überladung</a:t>
            </a:r>
            <a:r>
              <a:rPr lang="en-US" smtClean="0"/>
              <a:t> von Methoden anhand von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 ist möglich</a:t>
            </a:r>
          </a:p>
          <a:p>
            <a:pPr marL="342900" indent="-342900">
              <a:buFontTx/>
              <a:buChar char="-"/>
            </a:pPr>
            <a:r>
              <a:rPr lang="en-US"/>
              <a:t>T</a:t>
            </a:r>
            <a:r>
              <a:rPr lang="en-US" smtClean="0"/>
              <a:t>ypischerweise ähnliche oder identische Implementierung</a:t>
            </a:r>
            <a:endParaRPr lang="en-US"/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&amp;getFloors()             { return floors;};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{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return 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	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main()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Building b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&amp;fs = b.getFloors();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f = b.getFloors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().at(1);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/>
          </a:p>
          <a:p>
            <a:pPr algn="l">
              <a:buSzTx/>
            </a:pPr>
            <a:endParaRPr lang="de-DE" altLang="de-DE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Auch die Elemente des Vektors sind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</a:rPr>
              <a:t>!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Intermezzo: </a:t>
            </a:r>
            <a:r>
              <a:rPr lang="de-DE" altLang="de-DE" dirty="0" err="1" smtClean="0"/>
              <a:t>const</a:t>
            </a:r>
            <a:endParaRPr lang="de-DE" altLang="de-DE" i="1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251521" y="1484784"/>
            <a:ext cx="6912768" cy="4968875"/>
          </a:xfrm>
          <a:noFill/>
          <a:ln>
            <a:noFill/>
          </a:ln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600" u="sng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numFloors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b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US" sz="1600" u="sng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</a:t>
            </a:r>
            <a:r>
              <a:rPr lang="en-US" sz="1600" dirty="0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600" dirty="0" err="1" smtClean="0"/>
              <a:t>Unveränderliches</a:t>
            </a:r>
            <a:r>
              <a:rPr lang="en-US" sz="1600" dirty="0" smtClean="0"/>
              <a:t> </a:t>
            </a:r>
            <a:r>
              <a:rPr lang="en-US" sz="1600" dirty="0" err="1" smtClean="0"/>
              <a:t>Attribut</a:t>
            </a:r>
            <a:r>
              <a:rPr lang="en-US" sz="1600" dirty="0" smtClean="0"/>
              <a:t> </a:t>
            </a:r>
            <a:r>
              <a:rPr lang="en-US" sz="1600" smtClean="0"/>
              <a:t>(-&gt; Initialisierungsliste </a:t>
            </a:r>
            <a:r>
              <a:rPr lang="en-US" sz="1600" dirty="0" err="1" smtClean="0"/>
              <a:t>nötig</a:t>
            </a:r>
            <a:r>
              <a:rPr lang="en-US" sz="1600" dirty="0" smtClean="0"/>
              <a:t>!)</a:t>
            </a:r>
            <a:r>
              <a:rPr lang="en-US" sz="160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br>
              <a:rPr lang="en-US" sz="160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60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u="sng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600" dirty="0" err="1" smtClean="0"/>
              <a:t>Konstante</a:t>
            </a:r>
            <a:r>
              <a:rPr lang="en-US" sz="1600" dirty="0" smtClean="0"/>
              <a:t> (</a:t>
            </a:r>
            <a:r>
              <a:rPr lang="en-US" sz="1600" dirty="0" err="1" smtClean="0"/>
              <a:t>innerhalb</a:t>
            </a:r>
            <a:r>
              <a:rPr lang="en-US" sz="1600" dirty="0" smtClean="0"/>
              <a:t> </a:t>
            </a:r>
            <a:r>
              <a:rPr lang="en-US" sz="1600" dirty="0" err="1" smtClean="0"/>
              <a:t>oder</a:t>
            </a:r>
            <a:r>
              <a:rPr lang="en-US" sz="1600" dirty="0" smtClean="0"/>
              <a:t> </a:t>
            </a:r>
            <a:r>
              <a:rPr lang="en-US" sz="1600" dirty="0" err="1" smtClean="0"/>
              <a:t>außerhalb</a:t>
            </a:r>
            <a:r>
              <a:rPr lang="en-US" sz="1600" dirty="0" smtClean="0"/>
              <a:t> </a:t>
            </a:r>
            <a:r>
              <a:rPr lang="en-US" sz="1600" dirty="0" err="1" smtClean="0"/>
              <a:t>einer</a:t>
            </a:r>
            <a:r>
              <a:rPr lang="en-US" sz="1600" dirty="0" smtClean="0"/>
              <a:t> </a:t>
            </a:r>
            <a:r>
              <a:rPr lang="en-US" sz="1600" dirty="0" err="1" smtClean="0"/>
              <a:t>Klasse</a:t>
            </a:r>
            <a:r>
              <a:rPr lang="en-US" sz="1600" dirty="0" smtClean="0"/>
              <a:t>)</a:t>
            </a:r>
            <a:br>
              <a:rPr lang="en-US" sz="1600" dirty="0" smtClean="0"/>
            </a:b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600" u="sng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&amp;Building::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getElevator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u="sng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600" dirty="0" err="1" smtClean="0"/>
              <a:t>Methode</a:t>
            </a:r>
            <a:r>
              <a:rPr lang="en-US" sz="1600" dirty="0"/>
              <a:t>, die </a:t>
            </a:r>
            <a:r>
              <a:rPr lang="en-US" sz="1600" dirty="0" err="1" smtClean="0"/>
              <a:t>eine</a:t>
            </a:r>
            <a:r>
              <a:rPr lang="en-US" sz="1600" dirty="0" smtClean="0"/>
              <a:t> </a:t>
            </a:r>
            <a:r>
              <a:rPr lang="en-US" sz="1600" dirty="0" err="1" smtClean="0"/>
              <a:t>unveränderliche</a:t>
            </a:r>
            <a:r>
              <a:rPr lang="en-US" sz="1600" dirty="0" smtClean="0"/>
              <a:t> </a:t>
            </a:r>
            <a:r>
              <a:rPr lang="en-US" sz="1600" i="1" dirty="0" smtClean="0"/>
              <a:t>Elevator</a:t>
            </a:r>
            <a:r>
              <a:rPr lang="en-US" sz="1600" dirty="0" smtClean="0"/>
              <a:t>-</a:t>
            </a:r>
            <a:r>
              <a:rPr lang="en-US" sz="1600" dirty="0" err="1" smtClean="0"/>
              <a:t>Instanz</a:t>
            </a:r>
            <a:r>
              <a:rPr lang="en-US" sz="1600" dirty="0" smtClean="0"/>
              <a:t> </a:t>
            </a:r>
            <a:r>
              <a:rPr lang="en-US" sz="1600" dirty="0" err="1" smtClean="0"/>
              <a:t>liefert</a:t>
            </a:r>
            <a:r>
              <a:rPr lang="en-US" sz="1600" dirty="0" smtClean="0"/>
              <a:t> (1. </a:t>
            </a:r>
            <a:r>
              <a:rPr lang="en-US" sz="1600" i="1" dirty="0" err="1" smtClean="0"/>
              <a:t>const</a:t>
            </a:r>
            <a:r>
              <a:rPr lang="en-US" sz="1600" dirty="0" smtClean="0"/>
              <a:t>) und die </a:t>
            </a:r>
            <a:r>
              <a:rPr lang="en-US" sz="1600" dirty="0" err="1" smtClean="0"/>
              <a:t>umgebende</a:t>
            </a:r>
            <a:r>
              <a:rPr lang="en-US" sz="1600" dirty="0" smtClean="0"/>
              <a:t> </a:t>
            </a:r>
            <a:r>
              <a:rPr lang="en-US" sz="1600" dirty="0" err="1" smtClean="0"/>
              <a:t>Klasse</a:t>
            </a:r>
            <a:r>
              <a:rPr lang="en-US" sz="1600" dirty="0" smtClean="0"/>
              <a:t> </a:t>
            </a:r>
            <a:r>
              <a:rPr lang="en-US" sz="1600" i="1" dirty="0" smtClean="0"/>
              <a:t>Building</a:t>
            </a:r>
            <a:r>
              <a:rPr lang="en-US" sz="1600" dirty="0" smtClean="0"/>
              <a:t> </a:t>
            </a:r>
            <a:r>
              <a:rPr lang="en-US" sz="1600" dirty="0" err="1" smtClean="0"/>
              <a:t>nicht</a:t>
            </a:r>
            <a:r>
              <a:rPr lang="en-US" sz="1600" dirty="0" smtClean="0"/>
              <a:t> </a:t>
            </a:r>
            <a:r>
              <a:rPr lang="en-US" sz="1600" dirty="0" err="1" smtClean="0"/>
              <a:t>verändert</a:t>
            </a:r>
            <a:r>
              <a:rPr lang="en-US" sz="1600" dirty="0" smtClean="0"/>
              <a:t> (2. </a:t>
            </a:r>
            <a:r>
              <a:rPr lang="en-US" sz="1600" i="1" dirty="0" err="1" smtClean="0"/>
              <a:t>const</a:t>
            </a:r>
            <a:r>
              <a:rPr lang="en-US" sz="1600" dirty="0" smtClean="0"/>
              <a:t>).</a:t>
            </a:r>
            <a:br>
              <a:rPr lang="en-US" sz="1600" dirty="0" smtClean="0"/>
            </a:br>
            <a:endParaRPr lang="en-US" sz="1600" dirty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600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readPerson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u="sng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en-US" sz="1600" u="sng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person);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600" dirty="0" err="1" smtClean="0"/>
              <a:t>Funktionsparameter</a:t>
            </a:r>
            <a:r>
              <a:rPr lang="en-US" sz="1600" dirty="0" smtClean="0"/>
              <a:t> </a:t>
            </a:r>
            <a:r>
              <a:rPr lang="en-US" sz="1600" i="1" dirty="0" smtClean="0"/>
              <a:t>person</a:t>
            </a:r>
            <a:r>
              <a:rPr lang="en-US" sz="1600" dirty="0" smtClean="0"/>
              <a:t> </a:t>
            </a:r>
            <a:r>
              <a:rPr lang="en-US" sz="1600" dirty="0" err="1" smtClean="0"/>
              <a:t>als</a:t>
            </a:r>
            <a:r>
              <a:rPr lang="en-US" sz="1600" dirty="0" smtClean="0"/>
              <a:t> Pointer, der </a:t>
            </a:r>
            <a:r>
              <a:rPr lang="en-US" sz="1600" dirty="0" err="1" smtClean="0"/>
              <a:t>nicht</a:t>
            </a:r>
            <a:r>
              <a:rPr lang="en-US" sz="1600" dirty="0" smtClean="0"/>
              <a:t> </a:t>
            </a:r>
            <a:r>
              <a:rPr lang="en-US" sz="1600" dirty="0" err="1" smtClean="0"/>
              <a:t>neu</a:t>
            </a:r>
            <a:r>
              <a:rPr lang="en-US" sz="1600" dirty="0" smtClean="0"/>
              <a:t> </a:t>
            </a:r>
            <a:r>
              <a:rPr lang="en-US" sz="1600" dirty="0" err="1" smtClean="0"/>
              <a:t>zugewiesen</a:t>
            </a:r>
            <a:r>
              <a:rPr lang="en-US" sz="1600" dirty="0" smtClean="0"/>
              <a:t> </a:t>
            </a:r>
            <a:r>
              <a:rPr lang="en-US" sz="1600" dirty="0" err="1" smtClean="0"/>
              <a:t>werden</a:t>
            </a:r>
            <a:r>
              <a:rPr lang="en-US" sz="1600" dirty="0" smtClean="0"/>
              <a:t> </a:t>
            </a:r>
            <a:r>
              <a:rPr lang="en-US" sz="1600" dirty="0" err="1" smtClean="0"/>
              <a:t>kann</a:t>
            </a:r>
            <a:r>
              <a:rPr lang="en-US" sz="1600" dirty="0" smtClean="0"/>
              <a:t> (also </a:t>
            </a:r>
            <a:r>
              <a:rPr lang="en-US" sz="1600" dirty="0" err="1" smtClean="0"/>
              <a:t>kein</a:t>
            </a:r>
            <a:r>
              <a:rPr lang="en-US" sz="1600" dirty="0" smtClean="0"/>
              <a:t> </a:t>
            </a:r>
            <a:r>
              <a:rPr lang="en-US" sz="1600" i="1" dirty="0" smtClean="0"/>
              <a:t>person = new Person(), 2. </a:t>
            </a:r>
            <a:r>
              <a:rPr lang="en-US" sz="1600" i="1" dirty="0" err="1" smtClean="0"/>
              <a:t>const</a:t>
            </a:r>
            <a:r>
              <a:rPr lang="en-US" sz="1600" dirty="0" smtClean="0"/>
              <a:t>) und </a:t>
            </a:r>
            <a:r>
              <a:rPr lang="en-US" sz="1600" dirty="0" err="1" smtClean="0"/>
              <a:t>dessen</a:t>
            </a:r>
            <a:r>
              <a:rPr lang="en-US" sz="1600" dirty="0" smtClean="0"/>
              <a:t> </a:t>
            </a:r>
            <a:r>
              <a:rPr lang="en-US" sz="1600" dirty="0" err="1" smtClean="0"/>
              <a:t>Objekt</a:t>
            </a:r>
            <a:r>
              <a:rPr lang="en-US" sz="1600" dirty="0" smtClean="0"/>
              <a:t> </a:t>
            </a:r>
            <a:r>
              <a:rPr lang="en-US" sz="1600" dirty="0" err="1" smtClean="0"/>
              <a:t>nicht</a:t>
            </a:r>
            <a:r>
              <a:rPr lang="en-US" sz="1600" dirty="0" smtClean="0"/>
              <a:t> </a:t>
            </a:r>
            <a:r>
              <a:rPr lang="en-US" sz="1600" dirty="0" err="1" smtClean="0"/>
              <a:t>verändert</a:t>
            </a:r>
            <a:r>
              <a:rPr lang="en-US" sz="1600" dirty="0" smtClean="0"/>
              <a:t> </a:t>
            </a:r>
            <a:r>
              <a:rPr lang="en-US" sz="1600" dirty="0" err="1" smtClean="0"/>
              <a:t>werden</a:t>
            </a:r>
            <a:r>
              <a:rPr lang="en-US" sz="1600" dirty="0" smtClean="0"/>
              <a:t> </a:t>
            </a:r>
            <a:r>
              <a:rPr lang="en-US" sz="1600" dirty="0" err="1" smtClean="0"/>
              <a:t>kann</a:t>
            </a:r>
            <a:r>
              <a:rPr lang="en-US" sz="1600" dirty="0" smtClean="0"/>
              <a:t> (1. </a:t>
            </a:r>
            <a:r>
              <a:rPr lang="en-US" sz="1600" i="1" dirty="0" err="1" smtClean="0"/>
              <a:t>const</a:t>
            </a:r>
            <a:r>
              <a:rPr lang="en-US" sz="1600" dirty="0" smtClean="0"/>
              <a:t>).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4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Wieso soll ich konsequent </a:t>
            </a:r>
            <a:r>
              <a:rPr lang="de-DE" altLang="de-DE" sz="18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dirty="0"/>
              <a:t> verwenden?</a:t>
            </a:r>
          </a:p>
        </p:txBody>
      </p:sp>
      <p:sp>
        <p:nvSpPr>
          <p:cNvPr id="15365" name="Textfeld 4"/>
          <p:cNvSpPr txBox="1">
            <a:spLocks noChangeArrowheads="1"/>
          </p:cNvSpPr>
          <p:nvPr/>
        </p:nvSpPr>
        <p:spPr bwMode="auto">
          <a:xfrm>
            <a:off x="250825" y="2749550"/>
            <a:ext cx="514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Wann soll ich </a:t>
            </a:r>
            <a:r>
              <a:rPr lang="de-DE" altLang="de-DE" sz="18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dirty="0"/>
              <a:t> verwenden und wann nicht?</a:t>
            </a:r>
          </a:p>
        </p:txBody>
      </p:sp>
      <p:sp>
        <p:nvSpPr>
          <p:cNvPr id="15366" name="Textfeld 4"/>
          <p:cNvSpPr txBox="1">
            <a:spLocks noChangeArrowheads="1"/>
          </p:cNvSpPr>
          <p:nvPr/>
        </p:nvSpPr>
        <p:spPr bwMode="auto">
          <a:xfrm>
            <a:off x="279400" y="3573463"/>
            <a:ext cx="5148263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Was ist der Unterschied zu </a:t>
            </a:r>
            <a:r>
              <a:rPr lang="de-DE" altLang="de-DE" sz="1800" dirty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sz="1800" b="0" i="1" dirty="0"/>
              <a:t> </a:t>
            </a:r>
            <a:r>
              <a:rPr lang="de-DE" altLang="de-DE" sz="1800" b="0" dirty="0"/>
              <a:t>in Java</a:t>
            </a:r>
            <a:r>
              <a:rPr lang="de-DE" altLang="de-DE" sz="1800" b="0" dirty="0" smtClean="0"/>
              <a:t>?</a:t>
            </a:r>
            <a:br>
              <a:rPr lang="de-DE" altLang="de-DE" sz="1800" b="0" dirty="0" smtClean="0"/>
            </a:br>
            <a:r>
              <a:rPr lang="de-DE" altLang="de-DE" sz="1800" b="0" dirty="0" smtClean="0"/>
              <a:t/>
            </a:r>
            <a:br>
              <a:rPr lang="de-DE" altLang="de-DE" sz="1800" b="0" dirty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>Was ist der Unterschied </a:t>
            </a:r>
            <a:r>
              <a:rPr lang="de-DE" altLang="de-DE" sz="1800" b="0" dirty="0" smtClean="0"/>
              <a:t>zwischen</a:t>
            </a:r>
            <a:br>
              <a:rPr lang="de-DE" altLang="de-DE" sz="1800" b="0" dirty="0" smtClean="0"/>
            </a:br>
            <a:r>
              <a:rPr lang="de-DE" altLang="de-DE" sz="1800" b="0" dirty="0" smtClean="0"/>
              <a:t>	</a:t>
            </a: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  <a:b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?</a:t>
            </a: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6877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Zusammenfassung: Vorteile von </a:t>
            </a:r>
            <a:r>
              <a:rPr lang="de-DE" altLang="de-DE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mtClean="0"/>
              <a:t>?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7561263" cy="4968875"/>
          </a:xfrm>
        </p:spPr>
        <p:txBody>
          <a:bodyPr/>
          <a:lstStyle/>
          <a:p>
            <a:pPr marL="814388" lvl="2" indent="-457200">
              <a:buFont typeface="Arial" charset="0"/>
              <a:buAutoNum type="arabicPeriod"/>
            </a:pPr>
            <a:r>
              <a:rPr lang="de-DE" altLang="de-DE" sz="2200" b="1" smtClean="0"/>
              <a:t>Compiler</a:t>
            </a:r>
            <a:r>
              <a:rPr lang="de-DE" altLang="de-DE" sz="2200" smtClean="0"/>
              <a:t> </a:t>
            </a:r>
            <a:r>
              <a:rPr lang="de-DE" altLang="de-DE" sz="2200" dirty="0" smtClean="0"/>
              <a:t>kann automatisch die Absichten des Programmierers </a:t>
            </a:r>
            <a:r>
              <a:rPr lang="de-DE" altLang="de-DE" sz="2200" b="1" dirty="0" smtClean="0"/>
              <a:t>statisch</a:t>
            </a:r>
            <a:r>
              <a:rPr lang="de-DE" altLang="de-DE" sz="2200" dirty="0" smtClean="0"/>
              <a:t> durchsetzen (es gibt einen guten Grund wieso etwas </a:t>
            </a:r>
            <a:r>
              <a:rPr lang="de-DE" altLang="de-DE" sz="2200" b="1" i="1" kern="120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const</a:t>
            </a:r>
            <a:r>
              <a:rPr lang="de-DE" altLang="de-DE" sz="2200" dirty="0" smtClean="0"/>
              <a:t> sein soll!)</a:t>
            </a:r>
          </a:p>
          <a:p>
            <a:pPr marL="814388" lvl="2" indent="-457200">
              <a:buFont typeface="Arial" charset="0"/>
              <a:buAutoNum type="arabicPeriod"/>
            </a:pPr>
            <a:endParaRPr lang="de-DE" altLang="de-DE" sz="2200" dirty="0" smtClean="0"/>
          </a:p>
          <a:p>
            <a:pPr marL="814388" lvl="2" indent="-457200">
              <a:buFont typeface="Arial" charset="0"/>
              <a:buAutoNum type="arabicPeriod"/>
            </a:pPr>
            <a:r>
              <a:rPr lang="de-DE" altLang="de-DE" sz="2200" dirty="0" smtClean="0"/>
              <a:t>Compiler kann viele </a:t>
            </a:r>
            <a:r>
              <a:rPr lang="de-DE" altLang="de-DE" sz="2200" b="1" dirty="0" smtClean="0"/>
              <a:t>Optimierungen</a:t>
            </a:r>
            <a:r>
              <a:rPr lang="de-DE" altLang="de-DE" sz="2200" dirty="0" smtClean="0"/>
              <a:t> durchführen mit dem Wissen darüber, was </a:t>
            </a:r>
            <a:r>
              <a:rPr lang="de-DE" altLang="de-DE" sz="2200" b="1" i="1" kern="120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const</a:t>
            </a:r>
            <a:r>
              <a:rPr lang="de-DE" altLang="de-DE" sz="2600" dirty="0" smtClean="0"/>
              <a:t> </a:t>
            </a:r>
            <a:r>
              <a:rPr lang="de-DE" altLang="de-DE" sz="2200" dirty="0" smtClean="0"/>
              <a:t>ist und was nicht</a:t>
            </a:r>
          </a:p>
          <a:p>
            <a:pPr marL="814388" lvl="2" indent="-457200">
              <a:buFont typeface="Arial" charset="0"/>
              <a:buAutoNum type="arabicPeriod"/>
            </a:pPr>
            <a:endParaRPr lang="de-DE" altLang="de-DE" sz="2200" dirty="0" smtClean="0"/>
          </a:p>
          <a:p>
            <a:pPr marL="814388" lvl="2" indent="-457200">
              <a:buFont typeface="Arial" charset="0"/>
              <a:buAutoNum type="arabicPeriod"/>
            </a:pPr>
            <a:r>
              <a:rPr lang="de-DE" altLang="de-DE" sz="2200" dirty="0" smtClean="0"/>
              <a:t>Absicht des Programms wird für den </a:t>
            </a:r>
            <a:r>
              <a:rPr lang="de-DE" altLang="de-DE" sz="2200" smtClean="0"/>
              <a:t>Leser </a:t>
            </a:r>
            <a:r>
              <a:rPr lang="de-DE" altLang="de-DE" sz="2200" b="1" smtClean="0"/>
              <a:t>"expliziter".</a:t>
            </a:r>
            <a:r>
              <a:rPr lang="de-DE" altLang="de-DE" sz="2200" dirty="0" smtClean="0"/>
              <a:t/>
            </a:r>
            <a:br>
              <a:rPr lang="de-DE" altLang="de-DE" sz="2200" dirty="0" smtClean="0"/>
            </a:br>
            <a:endParaRPr lang="de-DE" altLang="de-DE" sz="2200" dirty="0" smtClean="0"/>
          </a:p>
          <a:p>
            <a:pPr marL="814388" lvl="2" indent="-457200">
              <a:buFont typeface="Arial" charset="0"/>
              <a:buAutoNum type="arabicPeriod"/>
            </a:pPr>
            <a:r>
              <a:rPr lang="de-DE" altLang="de-DE" sz="2200" dirty="0" smtClean="0"/>
              <a:t>Wird für </a:t>
            </a:r>
            <a:r>
              <a:rPr lang="de-DE" altLang="de-DE" sz="2200" b="1" dirty="0" smtClean="0"/>
              <a:t>Objekte</a:t>
            </a:r>
            <a:r>
              <a:rPr lang="de-DE" altLang="de-DE" sz="2200" dirty="0" smtClean="0"/>
              <a:t> und </a:t>
            </a:r>
            <a:r>
              <a:rPr lang="de-DE" altLang="de-DE" sz="2200" b="1" dirty="0" smtClean="0"/>
              <a:t>Methoden</a:t>
            </a:r>
            <a:r>
              <a:rPr lang="de-DE" altLang="de-DE" sz="2200" dirty="0" smtClean="0"/>
              <a:t> sinnvoll verallgemeinert</a:t>
            </a:r>
          </a:p>
          <a:p>
            <a:pPr marL="814388" lvl="2" indent="-457200">
              <a:buFont typeface="Arial" charset="0"/>
              <a:buAutoNum type="arabicPeriod"/>
            </a:pPr>
            <a:endParaRPr lang="de-DE" altLang="de-DE" sz="2200" dirty="0" smtClean="0"/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Intermezzo: 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dirty="0" smtClean="0"/>
              <a:t> und 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358775" y="2017396"/>
            <a:ext cx="5365353" cy="292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Weil es </a:t>
            </a:r>
            <a:r>
              <a:rPr lang="de-DE" altLang="de-DE" sz="1800" smtClean="0"/>
              <a:t>so wichtig </a:t>
            </a:r>
            <a:r>
              <a:rPr lang="de-DE" altLang="de-DE" sz="1800" b="0" smtClean="0"/>
              <a:t>ist, noch einmal: Asterisk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sz="1800" b="0" smtClean="0"/>
              <a:t>) und Ampersand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) können je nach Auftrittsort unterschiedliche Bedeutungen haben.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Welche Bedeutung </a:t>
            </a:r>
            <a:r>
              <a:rPr lang="de-DE" altLang="de-DE" sz="1800" b="0" dirty="0" smtClean="0"/>
              <a:t>kann der </a:t>
            </a:r>
            <a:r>
              <a:rPr lang="de-DE" altLang="de-DE" sz="1800" dirty="0" err="1" smtClean="0"/>
              <a:t>Asterisk</a:t>
            </a:r>
            <a:r>
              <a:rPr lang="de-DE" altLang="de-DE" sz="1800" dirty="0" smtClean="0"/>
              <a:t> (</a:t>
            </a:r>
            <a:r>
              <a:rPr lang="de-DE" altLang="de-DE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altLang="de-DE" sz="1800" dirty="0" smtClean="0"/>
              <a:t>) </a:t>
            </a:r>
            <a:r>
              <a:rPr lang="de-DE" altLang="de-DE" sz="1800" b="0" dirty="0" smtClean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Welche </a:t>
            </a:r>
            <a:r>
              <a:rPr lang="de-DE" altLang="de-DE" sz="1800" b="0" smtClean="0"/>
              <a:t>Bedeutung </a:t>
            </a:r>
            <a:r>
              <a:rPr lang="de-DE" altLang="de-DE" sz="1800" b="0" dirty="0"/>
              <a:t>kann </a:t>
            </a:r>
            <a:r>
              <a:rPr lang="de-DE" altLang="de-DE" sz="1800" b="0" dirty="0" smtClean="0"/>
              <a:t>das </a:t>
            </a:r>
            <a:r>
              <a:rPr lang="de-DE" altLang="de-DE" sz="1800" dirty="0" err="1" smtClean="0"/>
              <a:t>Ampersand</a:t>
            </a:r>
            <a:r>
              <a:rPr lang="de-DE" altLang="de-DE" sz="1800"/>
              <a:t> </a:t>
            </a:r>
            <a:r>
              <a:rPr lang="de-DE" altLang="de-DE" sz="1800" smtClean="0"/>
              <a:t>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altLang="de-DE" sz="1800" smtClean="0"/>
              <a:t>) </a:t>
            </a:r>
            <a:r>
              <a:rPr lang="de-DE" altLang="de-DE" sz="1800" b="0" dirty="0" smtClean="0"/>
              <a:t>im </a:t>
            </a:r>
            <a:r>
              <a:rPr lang="de-DE" altLang="de-DE" sz="1800" b="0" dirty="0"/>
              <a:t>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91834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Regeln für den Electronic Classroom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Die Hardware ist brandneu (die Tische leider nicht </a:t>
            </a:r>
            <a:r>
              <a:rPr lang="en-US" b="1" smtClean="0">
                <a:sym typeface="Wingdings" panose="05000000000000000000" pitchFamily="2" charset="2"/>
              </a:rPr>
              <a:t>).</a:t>
            </a:r>
          </a:p>
          <a:p>
            <a:endParaRPr lang="en-US">
              <a:sym typeface="Wingdings" panose="05000000000000000000" pitchFamily="2" charset="2"/>
            </a:endParaRPr>
          </a:p>
          <a:p>
            <a:r>
              <a:rPr lang="en-US" b="1" smtClean="0">
                <a:sym typeface="Wingdings" panose="05000000000000000000" pitchFamily="2" charset="2"/>
              </a:rPr>
              <a:t>Es gelten von der Pooladministration klare Regeln.</a:t>
            </a:r>
            <a:br>
              <a:rPr lang="en-US" b="1" smtClean="0">
                <a:sym typeface="Wingdings" panose="05000000000000000000" pitchFamily="2" charset="2"/>
              </a:rPr>
            </a:br>
            <a:r>
              <a:rPr lang="en-US" b="1" smtClean="0">
                <a:sym typeface="Wingdings" panose="05000000000000000000" pitchFamily="2" charset="2"/>
              </a:rPr>
              <a:t>Bitte…</a:t>
            </a:r>
          </a:p>
          <a:p>
            <a:pPr marL="457200" indent="-457200">
              <a:buAutoNum type="arabicPeriod"/>
            </a:pPr>
            <a:r>
              <a:rPr lang="en-US" smtClean="0">
                <a:sym typeface="Wingdings" panose="05000000000000000000" pitchFamily="2" charset="2"/>
              </a:rPr>
              <a:t>Kein Essen</a:t>
            </a:r>
          </a:p>
          <a:p>
            <a:pPr marL="457200" indent="-457200">
              <a:buAutoNum type="arabicPeriod"/>
            </a:pPr>
            <a:r>
              <a:rPr lang="en-US" smtClean="0">
                <a:sym typeface="Wingdings" panose="05000000000000000000" pitchFamily="2" charset="2"/>
              </a:rPr>
              <a:t>Kein Trinken</a:t>
            </a:r>
          </a:p>
          <a:p>
            <a:pPr marL="457200" indent="-457200">
              <a:buAutoNum type="arabicPeriod"/>
            </a:pPr>
            <a:r>
              <a:rPr lang="en-US" smtClean="0">
                <a:sym typeface="Wingdings" panose="05000000000000000000" pitchFamily="2" charset="2"/>
              </a:rPr>
              <a:t>Keine Kabel abmontieren / umstecken</a:t>
            </a:r>
          </a:p>
          <a:p>
            <a:pPr marL="457200" indent="-457200">
              <a:buAutoNum type="arabicPeriod"/>
            </a:pPr>
            <a:endParaRPr lang="en-US">
              <a:sym typeface="Wingdings" panose="05000000000000000000" pitchFamily="2" charset="2"/>
            </a:endParaRPr>
          </a:p>
          <a:p>
            <a:r>
              <a:rPr lang="en-US" b="1" smtClean="0">
                <a:sym typeface="Wingdings" panose="05000000000000000000" pitchFamily="2" charset="2"/>
              </a:rPr>
              <a:t>Bei wiederholtem Verstoß kann ein Teilnehmer des Praktikums verwiesen werden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96088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(Kopier-)Konstruktor, Zuweisung </a:t>
            </a:r>
            <a:r>
              <a:rPr lang="en-US" dirty="0" smtClean="0"/>
              <a:t>und </a:t>
            </a:r>
            <a:r>
              <a:rPr lang="en-US" dirty="0" err="1" smtClean="0"/>
              <a:t>Destruktor</a:t>
            </a:r>
            <a:endParaRPr lang="en-US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Konstruktor, Destruktor und </a:t>
            </a:r>
            <a:r>
              <a:rPr lang="de-DE" altLang="de-DE" dirty="0" err="1" smtClean="0"/>
              <a:t>Copy</a:t>
            </a:r>
            <a:r>
              <a:rPr lang="de-DE" altLang="de-DE" dirty="0" smtClean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284280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dirty="0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 dirty="0">
                <a:solidFill>
                  <a:srgbClr val="7F0055"/>
                </a:solidFill>
                <a:latin typeface="Consolas"/>
              </a:rPr>
              <a:t> </a:t>
            </a:r>
            <a:r>
              <a:rPr lang="de-DE" sz="1600" b="1" dirty="0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 dirty="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 dirty="0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 dirty="0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dirty="0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dirty="0" smtClean="0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dirty="0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 dirty="0">
              <a:latin typeface="Consolas"/>
            </a:endParaRPr>
          </a:p>
          <a:p>
            <a:pPr algn="l">
              <a:defRPr/>
            </a:pPr>
            <a:r>
              <a:rPr lang="de-DE" sz="1600" b="1" dirty="0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 dirty="0" smtClean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const std</a:t>
            </a:r>
            <a:r>
              <a:rPr lang="de-DE" sz="1600" b="1" dirty="0">
                <a:solidFill>
                  <a:srgbClr val="7F0055"/>
                </a:solidFill>
                <a:latin typeface="Consolas"/>
              </a:rPr>
              <a:t>::</a:t>
            </a: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dirty="0" err="1" smtClean="0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 dirty="0" smtClean="0">
                <a:solidFill>
                  <a:srgbClr val="000000"/>
                </a:solidFill>
                <a:latin typeface="Consolas"/>
              </a:rPr>
              <a:t>;</a:t>
            </a:r>
            <a:endParaRPr lang="de-DE" sz="1600" b="1" dirty="0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600" b="1" smtClean="0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dirty="0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 dirty="0" smtClean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dirty="0" smtClean="0">
                <a:solidFill>
                  <a:srgbClr val="000000"/>
                </a:solidFill>
                <a:latin typeface="Consolas"/>
              </a:rPr>
              <a:t>};</a:t>
            </a:r>
            <a:endParaRPr lang="de-DE" sz="160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::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string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(label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(number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  <a:endParaRPr lang="de-DE" altLang="de-DE" sz="16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n</a:t>
            </a:r>
            <a:r>
              <a:rPr lang="de-DE" altLang="de-DE" sz="1600" b="0" dirty="0" err="1" smtClean="0">
                <a:solidFill>
                  <a:srgbClr val="0000C0"/>
                </a:solidFill>
                <a:latin typeface="Consolas" pitchFamily="49" charset="0"/>
              </a:rPr>
              <a:t>umber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dirty="0" smtClean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 smtClean="0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dirty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 dirty="0" smtClea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  <a:endParaRPr lang="de-DE" altLang="de-DE" sz="16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dirty="0" err="1" smtClea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dirty="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dirty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2771"/>
              <a:gd name="adj2" fmla="val -2365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/>
              <a:t>Konstruktor</a:t>
            </a:r>
            <a:r>
              <a:rPr lang="de-DE" dirty="0"/>
              <a:t> </a:t>
            </a:r>
            <a:r>
              <a:rPr lang="de-DE" dirty="0" smtClean="0">
                <a:solidFill>
                  <a:schemeClr val="bg1"/>
                </a:solidFill>
              </a:rPr>
              <a:t>mit </a:t>
            </a:r>
            <a:r>
              <a:rPr lang="de-DE" b="1" dirty="0" smtClean="0">
                <a:solidFill>
                  <a:schemeClr val="bg1"/>
                </a:solidFill>
              </a:rPr>
              <a:t>Initialisierungsliste</a:t>
            </a:r>
            <a:r>
              <a:rPr lang="de-DE" dirty="0" smtClean="0">
                <a:solidFill>
                  <a:schemeClr val="bg1"/>
                </a:solidFill>
              </a:rPr>
              <a:t> (Reihenfolge beachten!)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1613694" y="5092164"/>
            <a:ext cx="2292350" cy="410206"/>
          </a:xfrm>
          <a:prstGeom prst="wedgeRoundRectCallout">
            <a:avLst>
              <a:gd name="adj1" fmla="val 65793"/>
              <a:gd name="adj2" fmla="val -2786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>
                <a:solidFill>
                  <a:schemeClr val="bg1"/>
                </a:solidFill>
              </a:rPr>
              <a:t>Copy-Konstruktor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3694" y="5900380"/>
            <a:ext cx="2292350" cy="381876"/>
          </a:xfrm>
          <a:prstGeom prst="wedgeRoundRectCallout">
            <a:avLst>
              <a:gd name="adj1" fmla="val 68427"/>
              <a:gd name="adj2" fmla="val 170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Initialisierungslisten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smtClean="0"/>
              <a:t>Initialisierungslisten haben mit C++11 eine </a:t>
            </a:r>
            <a:r>
              <a:rPr lang="en-US" b="1" smtClean="0"/>
              <a:t>zweite Bedeutung </a:t>
            </a:r>
            <a:r>
              <a:rPr lang="en-US" smtClean="0"/>
              <a:t>erhalten: Mittels Array-ähnlicher Syntax können jetzt Datenstrukturen leichter initialisiert werden.</a:t>
            </a:r>
            <a:endParaRPr lang="en-US"/>
          </a:p>
          <a:p>
            <a:pPr marL="342900" indent="-342900">
              <a:buFontTx/>
              <a:buChar char="-"/>
            </a:pPr>
            <a:r>
              <a:rPr lang="en-US" b="1" smtClean="0"/>
              <a:t>Klassisch: </a:t>
            </a:r>
            <a:r>
              <a:rPr lang="en-US" smtClean="0"/>
              <a:t>Pflicht bei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/>
              <a:t>-Attributen und Referenzen im </a:t>
            </a:r>
            <a:r>
              <a:rPr lang="en-US" smtClean="0"/>
              <a:t>Konstruktor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Floor</a:t>
            </a:r>
            <a:r>
              <a:rPr lang="en-US"/>
              <a:t>::</a:t>
            </a:r>
            <a:r>
              <a:rPr lang="en-US" smtClean="0"/>
              <a:t>Floor(std::string </a:t>
            </a:r>
            <a:r>
              <a:rPr lang="en-US"/>
              <a:t>label, int number</a:t>
            </a:r>
            <a:r>
              <a:rPr lang="en-US" smtClean="0"/>
              <a:t>): label(label</a:t>
            </a:r>
            <a:r>
              <a:rPr lang="en-US"/>
              <a:t>), </a:t>
            </a:r>
            <a:r>
              <a:rPr lang="en-US" smtClean="0"/>
              <a:t>number(number</a:t>
            </a:r>
            <a:r>
              <a:rPr lang="en-US"/>
              <a:t>) </a:t>
            </a:r>
            <a:r>
              <a:rPr lang="en-US" smtClean="0"/>
              <a:t> {}</a:t>
            </a:r>
            <a:endParaRPr lang="en-US"/>
          </a:p>
          <a:p>
            <a:pPr marL="342900" indent="-342900">
              <a:buFontTx/>
              <a:buChar char="-"/>
            </a:pPr>
            <a:r>
              <a:rPr lang="en-US" b="1" smtClean="0"/>
              <a:t>In C++11: </a:t>
            </a:r>
            <a:r>
              <a:rPr lang="en-US" smtClean="0"/>
              <a:t>{} als Syntactic Sugar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std::initializer_list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vereinfachte Initialisierung von Vektoren etc.</a:t>
            </a:r>
          </a:p>
          <a:p>
            <a:pPr marL="692150" lvl="1" indent="-342900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std::vector&lt;int&gt; v =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std::vector&lt;int&gt;({7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, 5, 16, 8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::vector&lt;int&gt; v = {7, 5, 16, 8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marL="692150" lvl="1" indent="-342900">
              <a:buFontTx/>
              <a:buChar char="-"/>
            </a:pP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en-US"/>
          </a:p>
        </p:txBody>
      </p:sp>
      <p:sp>
        <p:nvSpPr>
          <p:cNvPr id="4" name="Rechteck 3"/>
          <p:cNvSpPr/>
          <p:nvPr/>
        </p:nvSpPr>
        <p:spPr>
          <a:xfrm>
            <a:off x="3203848" y="6093296"/>
            <a:ext cx="5508104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Klassisch: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en.cppreference.com/w/cpp/language/initializer_list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std::initializer_list: </a:t>
            </a:r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en.cppreference.com/w/cpp/utility/initializer_list</a:t>
            </a:r>
            <a:r>
              <a:rPr lang="en-US" sz="1200" smtClean="0"/>
              <a:t> 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860032" y="4797152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implizierter Konstruktoraufruf</a:t>
            </a:r>
            <a:endParaRPr lang="de-D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Delegating Constructors (C++11)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b="1" smtClean="0"/>
              <a:t>In Java: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kann innerhalb eines Konstruktors an einen anderen Konstruktor delegieren (bspw. Default-Werte übergeben)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public Floor() { this("default", 1);}</a:t>
            </a:r>
          </a:p>
          <a:p>
            <a:pPr marL="342900" indent="-342900">
              <a:buFontTx/>
              <a:buChar char="-"/>
            </a:pPr>
            <a:r>
              <a:rPr lang="en-US" b="1" smtClean="0"/>
              <a:t>In C++: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vor C++11: kann/muss Basisklassen initialisieren</a:t>
            </a:r>
          </a:p>
          <a:p>
            <a:pPr marL="881063" lvl="2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Class(): Base("default") {}</a:t>
            </a:r>
          </a:p>
          <a:p>
            <a:pPr marL="881063" lvl="2" indent="-342900">
              <a:buFontTx/>
              <a:buChar char="-"/>
            </a:pPr>
            <a:r>
              <a:rPr lang="en-US"/>
              <a:t>Kann aber </a:t>
            </a:r>
            <a:r>
              <a:rPr lang="en-US" smtClean="0"/>
              <a:t>nicht an Konstruktoren der eigenen Klasse delegieren.</a:t>
            </a:r>
            <a:endParaRPr lang="en-US"/>
          </a:p>
          <a:p>
            <a:pPr marL="692150" lvl="1" indent="-342900">
              <a:buFontTx/>
              <a:buChar char="-"/>
            </a:pPr>
            <a:r>
              <a:rPr lang="en-US" smtClean="0"/>
              <a:t>seit C++11: Konstruktoraufruf auf eigene Klasse</a:t>
            </a:r>
          </a:p>
          <a:p>
            <a:pPr marL="881063" lvl="2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Floor() : Floor("default", 1) {}</a:t>
            </a:r>
          </a:p>
          <a:p>
            <a:pPr marL="692150" lvl="1" indent="-342900">
              <a:buFontTx/>
              <a:buChar char="-"/>
            </a:pPr>
            <a:endParaRPr lang="en-US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en.cppreference.com/w/cpp/language/initializer_list#Delegating_constructor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://www.learncpp.com/cpp-tutorial/b-5-delegating-constructors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dirty="0"/>
              <a:t>Parameter werden in C++ </a:t>
            </a:r>
            <a:r>
              <a:rPr lang="de-DE" altLang="de-DE" sz="2200" dirty="0"/>
              <a:t>immer</a:t>
            </a:r>
            <a:r>
              <a:rPr lang="de-DE" altLang="de-DE" sz="2200" b="0" dirty="0"/>
              <a:t> per Wert übergeben (</a:t>
            </a:r>
            <a:r>
              <a:rPr lang="de-DE" altLang="de-DE" sz="2200" dirty="0"/>
              <a:t>Call </a:t>
            </a:r>
            <a:r>
              <a:rPr lang="de-DE" altLang="de-DE" sz="2200" dirty="0" err="1"/>
              <a:t>by</a:t>
            </a:r>
            <a:r>
              <a:rPr lang="de-DE" altLang="de-DE" sz="2200" dirty="0"/>
              <a:t> Value</a:t>
            </a:r>
            <a:r>
              <a:rPr lang="de-DE" altLang="de-DE" sz="2200" b="0" dirty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 err="1" smtClean="0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dirty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dirty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8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iWorkOnACopy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 dirty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 dirty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err="1">
                <a:solidFill>
                  <a:schemeClr val="bg1"/>
                </a:solidFill>
              </a:rPr>
              <a:t>Copy-Konstruktor</a:t>
            </a:r>
            <a:r>
              <a:rPr lang="de-DE" dirty="0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Objekt wird automatisch zerstört wenn </a:t>
            </a:r>
            <a:r>
              <a:rPr lang="de-DE" i="1" dirty="0" err="1" smtClean="0">
                <a:solidFill>
                  <a:schemeClr val="bg1"/>
                </a:solidFill>
              </a:rPr>
              <a:t>iUseACopy</a:t>
            </a:r>
            <a:r>
              <a:rPr lang="de-DE" i="1" dirty="0" smtClean="0">
                <a:solidFill>
                  <a:schemeClr val="bg1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zu </a:t>
            </a:r>
            <a:r>
              <a:rPr lang="de-DE" i="1" dirty="0" err="1">
                <a:solidFill>
                  <a:schemeClr val="bg1"/>
                </a:solidFill>
              </a:rPr>
              <a:t>main</a:t>
            </a:r>
            <a:r>
              <a:rPr lang="de-DE" dirty="0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dirty="0" smtClean="0"/>
              <a:t>Kopieren bei der Übergabe ist oft nicht gewollt. Lösungsmöglichkeiten:</a:t>
            </a:r>
            <a:endParaRPr lang="de-DE" altLang="de-DE" sz="22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dirty="0"/>
              <a:t>		(1</a:t>
            </a:r>
            <a:r>
              <a:rPr lang="de-DE" altLang="de-DE" sz="2200" b="0" dirty="0" smtClean="0"/>
              <a:t>)  </a:t>
            </a:r>
            <a:r>
              <a:rPr lang="de-DE" altLang="de-DE" sz="2200" b="0"/>
              <a:t>Übergabe </a:t>
            </a:r>
            <a:r>
              <a:rPr lang="de-DE" altLang="de-DE" sz="2200" b="0" smtClean="0"/>
              <a:t>"per Referenz" </a:t>
            </a:r>
            <a:r>
              <a:rPr lang="de-DE" altLang="de-DE" sz="2200" b="0" dirty="0"/>
              <a:t>(</a:t>
            </a:r>
            <a:r>
              <a:rPr lang="de-DE" altLang="de-DE" sz="2200" dirty="0"/>
              <a:t>Call </a:t>
            </a:r>
            <a:r>
              <a:rPr lang="de-DE" altLang="de-DE" sz="2200" dirty="0" err="1"/>
              <a:t>by</a:t>
            </a:r>
            <a:r>
              <a:rPr lang="de-DE" altLang="de-DE" sz="2200" dirty="0"/>
              <a:t> Reference</a:t>
            </a:r>
            <a:r>
              <a:rPr lang="de-DE" altLang="de-DE" sz="2200" b="0" dirty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38933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 smtClean="0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dirty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 dirty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 dirty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Es wird keine Kopie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dirty="0" err="1" smtClean="0">
                <a:solidFill>
                  <a:schemeClr val="bg1"/>
                </a:solidFill>
              </a:rPr>
              <a:t>iUseAReference</a:t>
            </a:r>
            <a:r>
              <a:rPr lang="de-DE" dirty="0" smtClean="0">
                <a:solidFill>
                  <a:schemeClr val="bg1"/>
                </a:solidFill>
              </a:rPr>
              <a:t> kann </a:t>
            </a:r>
            <a:r>
              <a:rPr lang="de-DE" dirty="0">
                <a:solidFill>
                  <a:schemeClr val="bg1"/>
                </a:solidFill>
              </a:rPr>
              <a:t>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dirty="0" smtClean="0">
                <a:solidFill>
                  <a:srgbClr val="005AA9"/>
                </a:solidFill>
              </a:rPr>
              <a:t>!</a:t>
            </a:r>
            <a:endParaRPr lang="en-US" sz="9000" b="1" dirty="0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9" grpId="0" animBg="1"/>
      <p:bldP spid="21511" grpId="0" animBg="1"/>
      <p:bldP spid="21512" grpId="0"/>
      <p:bldP spid="16" grpId="0" animBg="1"/>
      <p:bldP spid="18" grpId="0" animBg="1"/>
      <p:bldP spid="2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197069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dirty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 dirty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dirty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dirty="0"/>
              <a:t>		(2</a:t>
            </a:r>
            <a:r>
              <a:rPr lang="de-DE" altLang="de-DE" sz="2200" b="0" dirty="0" smtClean="0"/>
              <a:t>) </a:t>
            </a:r>
            <a:r>
              <a:rPr lang="de-DE" altLang="de-DE" sz="2200" b="0" dirty="0"/>
              <a:t>Übergabe per </a:t>
            </a:r>
            <a:r>
              <a:rPr lang="de-DE" altLang="de-DE" sz="2200" i="1" dirty="0" err="1"/>
              <a:t>const</a:t>
            </a:r>
            <a:r>
              <a:rPr lang="de-DE" altLang="de-DE" sz="2200" dirty="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Dies </a:t>
            </a:r>
            <a:r>
              <a:rPr lang="de-DE" b="1" dirty="0">
                <a:solidFill>
                  <a:schemeClr val="bg1"/>
                </a:solidFill>
              </a:rPr>
              <a:t>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 dirty="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dirty="0" err="1" smtClean="0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 dirty="0" smtClean="0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 dirty="0" smtClean="0">
                <a:solidFill>
                  <a:srgbClr val="000000"/>
                </a:solidFill>
                <a:latin typeface="Consolas"/>
              </a:rPr>
            </a:br>
            <a:r>
              <a:rPr lang="de-DE" sz="1600" b="1" dirty="0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dirty="0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dirty="0" smtClean="0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dirty="0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dirty="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 dirty="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["</a:t>
            </a:r>
            <a:endParaRPr lang="de-DE" sz="1600" dirty="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     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"]"</a:t>
            </a:r>
            <a:endParaRPr lang="de-DE" sz="1600" dirty="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dirty="0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 dirty="0">
              <a:latin typeface="Consolas"/>
            </a:endParaRPr>
          </a:p>
          <a:p>
            <a:pPr algn="l">
              <a:defRPr/>
            </a:pP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dirty="0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 dirty="0">
                <a:solidFill>
                  <a:srgbClr val="005032"/>
                </a:solidFill>
                <a:latin typeface="Consolas"/>
              </a:rPr>
              <a:t>  </a:t>
            </a:r>
            <a:r>
              <a:rPr lang="de-DE" sz="1600" dirty="0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(0);</a:t>
            </a:r>
            <a:endParaRPr lang="de-DE" sz="1600" dirty="0">
              <a:solidFill>
                <a:srgbClr val="000000"/>
              </a:solidFill>
              <a:highlight>
                <a:srgbClr val="F0D8A8"/>
              </a:highlight>
              <a:latin typeface="Consolas"/>
            </a:endParaRP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);</a:t>
            </a:r>
            <a:endParaRPr lang="de-DE" sz="1600" dirty="0">
              <a:solidFill>
                <a:srgbClr val="000000"/>
              </a:solidFill>
              <a:highlight>
                <a:srgbClr val="F0D8A8"/>
              </a:highlight>
              <a:latin typeface="Consolas"/>
            </a:endParaRP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}</a:t>
            </a:r>
            <a:endParaRPr lang="de-DE" sz="1600" dirty="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dirty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dirty="0"/>
              <a:t>		(3</a:t>
            </a:r>
            <a:r>
              <a:rPr lang="de-DE" altLang="de-DE" sz="2200" b="0" dirty="0" smtClean="0"/>
              <a:t>) </a:t>
            </a:r>
            <a:r>
              <a:rPr lang="de-DE" altLang="de-DE" sz="2200" b="0" dirty="0"/>
              <a:t>Übergabe per </a:t>
            </a:r>
            <a:r>
              <a:rPr lang="de-DE" altLang="de-DE" sz="2200" dirty="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Äquivalent zu 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2458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Wieso ist die Übergabe per </a:t>
            </a:r>
            <a:r>
              <a:rPr lang="de-DE" altLang="de-DE" sz="1800" b="0" i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 dirty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dirty="0" smtClean="0"/>
              <a:t> </a:t>
            </a:r>
            <a:r>
              <a:rPr lang="de-DE" altLang="de-DE" sz="1800" b="0" dirty="0"/>
              <a:t>ein </a:t>
            </a:r>
            <a:r>
              <a:rPr lang="de-DE" altLang="de-DE" sz="1800" dirty="0"/>
              <a:t>sinnvoller Default</a:t>
            </a:r>
            <a:r>
              <a:rPr lang="de-DE" altLang="de-DE" sz="1800" b="0" dirty="0"/>
              <a:t>?</a:t>
            </a:r>
          </a:p>
        </p:txBody>
      </p:sp>
      <p:sp>
        <p:nvSpPr>
          <p:cNvPr id="24581" name="Textfeld 4"/>
          <p:cNvSpPr txBox="1">
            <a:spLocks noChangeArrowheads="1"/>
          </p:cNvSpPr>
          <p:nvPr/>
        </p:nvSpPr>
        <p:spPr bwMode="auto">
          <a:xfrm>
            <a:off x="250825" y="3109913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Wann ist die Übergabe per </a:t>
            </a:r>
            <a:r>
              <a:rPr lang="de-DE" altLang="de-DE" sz="1800" b="0" i="1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 dirty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dirty="0" smtClean="0"/>
              <a:t> </a:t>
            </a:r>
            <a:r>
              <a:rPr lang="de-DE" altLang="de-DE" sz="1800" dirty="0"/>
              <a:t>nicht möglich</a:t>
            </a:r>
            <a:r>
              <a:rPr lang="de-DE" altLang="de-DE" sz="1800" b="0" dirty="0"/>
              <a:t>?</a:t>
            </a:r>
          </a:p>
        </p:txBody>
      </p:sp>
      <p:sp>
        <p:nvSpPr>
          <p:cNvPr id="24582" name="Textfeld 4"/>
          <p:cNvSpPr txBox="1">
            <a:spLocks noChangeArrowheads="1"/>
          </p:cNvSpPr>
          <p:nvPr/>
        </p:nvSpPr>
        <p:spPr bwMode="auto">
          <a:xfrm>
            <a:off x="250825" y="4189413"/>
            <a:ext cx="446563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(sogar in vielen Fällen muss) man die </a:t>
            </a:r>
            <a:r>
              <a:rPr lang="de-DE" altLang="de-DE" sz="1800"/>
              <a:t>Initialisierungsliste</a:t>
            </a:r>
            <a:r>
              <a:rPr lang="de-DE" altLang="de-DE" sz="1800" b="0"/>
              <a:t> verwenden?</a:t>
            </a:r>
          </a:p>
        </p:txBody>
      </p:sp>
    </p:spTree>
    <p:extLst>
      <p:ext uri="{BB962C8B-B14F-4D97-AF65-F5344CB8AC3E}">
        <p14:creationId xmlns:p14="http://schemas.microsoft.com/office/powerpoint/2010/main" val="244693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5" y="2585889"/>
            <a:ext cx="7704856" cy="3458050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operator=(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 dirty="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6301457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Assignment-Operator (I)</a:t>
            </a:r>
            <a:endParaRPr lang="de-DE" altLang="de-DE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dirty="0" smtClean="0"/>
              <a:t>Neben dem Kopierkonstruktor gibt es auch noch eine andere Art, den </a:t>
            </a:r>
            <a:r>
              <a:rPr lang="de-DE" b="1" dirty="0" smtClean="0"/>
              <a:t>Zustand eines Objektes zu übertragen</a:t>
            </a:r>
            <a:r>
              <a:rPr lang="de-DE" b="0" dirty="0" smtClean="0"/>
              <a:t>: den </a:t>
            </a:r>
            <a:r>
              <a:rPr lang="de-DE" b="1" dirty="0" err="1" smtClean="0"/>
              <a:t>Assignment</a:t>
            </a:r>
            <a:r>
              <a:rPr lang="de-DE" b="1" dirty="0"/>
              <a:t>-</a:t>
            </a:r>
            <a:r>
              <a:rPr lang="de-DE" b="1" dirty="0" smtClean="0"/>
              <a:t>Operator</a:t>
            </a:r>
          </a:p>
          <a:p>
            <a:endParaRPr lang="en-US" dirty="0"/>
          </a:p>
        </p:txBody>
      </p:sp>
      <p:sp>
        <p:nvSpPr>
          <p:cNvPr id="14" name="Abgerundete rechteckige Legende 13"/>
          <p:cNvSpPr/>
          <p:nvPr/>
        </p:nvSpPr>
        <p:spPr>
          <a:xfrm>
            <a:off x="1763688" y="5524514"/>
            <a:ext cx="7236296" cy="589619"/>
          </a:xfrm>
          <a:prstGeom prst="wedgeRoundRectCallout">
            <a:avLst>
              <a:gd name="adj1" fmla="val -31095"/>
              <a:gd name="adj2" fmla="val -13127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dirty="0" err="1" smtClean="0">
                <a:solidFill>
                  <a:schemeClr val="bg1"/>
                </a:solidFill>
              </a:rPr>
              <a:t>Copy</a:t>
            </a:r>
            <a:r>
              <a:rPr lang="de-DE" b="1" dirty="0">
                <a:solidFill>
                  <a:schemeClr val="bg1"/>
                </a:solidFill>
              </a:rPr>
              <a:t>-</a:t>
            </a:r>
            <a:r>
              <a:rPr lang="de-DE" b="1" dirty="0" smtClean="0">
                <a:solidFill>
                  <a:schemeClr val="bg1"/>
                </a:solidFill>
              </a:rPr>
              <a:t>Konstruktor 		</a:t>
            </a:r>
            <a:r>
              <a:rPr lang="de-DE" dirty="0" smtClean="0">
                <a:solidFill>
                  <a:schemeClr val="bg1"/>
                </a:solidFill>
              </a:rPr>
              <a:t>überträgt Zustand </a:t>
            </a:r>
            <a:r>
              <a:rPr lang="de-DE" b="1" dirty="0" smtClean="0">
                <a:solidFill>
                  <a:schemeClr val="bg1"/>
                </a:solidFill>
              </a:rPr>
              <a:t>beim Initialisieren</a:t>
            </a:r>
            <a:r>
              <a:rPr lang="de-DE" dirty="0" smtClean="0">
                <a:solidFill>
                  <a:schemeClr val="bg1"/>
                </a:solidFill>
              </a:rPr>
              <a:t/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b="1" dirty="0" smtClean="0">
                <a:solidFill>
                  <a:schemeClr val="bg1"/>
                </a:solidFill>
              </a:rPr>
              <a:t>Assignment-Operator </a:t>
            </a:r>
            <a:r>
              <a:rPr lang="de-DE" dirty="0" smtClean="0">
                <a:solidFill>
                  <a:schemeClr val="bg1"/>
                </a:solidFill>
              </a:rPr>
              <a:t>überträgt Zustand </a:t>
            </a:r>
            <a:r>
              <a:rPr lang="de-DE" b="1" dirty="0" smtClean="0">
                <a:solidFill>
                  <a:schemeClr val="bg1"/>
                </a:solidFill>
              </a:rPr>
              <a:t>nach dem Initialisieren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6" name="Textfeld 15"/>
          <p:cNvSpPr txBox="1">
            <a:spLocks noChangeArrowheads="1"/>
          </p:cNvSpPr>
          <p:nvPr/>
        </p:nvSpPr>
        <p:spPr bwMode="auto">
          <a:xfrm>
            <a:off x="1527204" y="5469854"/>
            <a:ext cx="142875" cy="66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4000" b="1" dirty="0" smtClean="0">
                <a:solidFill>
                  <a:srgbClr val="005AA9"/>
                </a:solidFill>
              </a:rPr>
              <a:t>!</a:t>
            </a:r>
            <a:endParaRPr lang="de-DE" altLang="de-DE" sz="4000" b="1" dirty="0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4" grpId="0" animBg="1"/>
      <p:bldP spid="16" grpId="0"/>
    </p:bldLst>
  </p:timing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14819</Words>
  <Application>Microsoft Office PowerPoint</Application>
  <PresentationFormat>Bildschirmpräsentation (4:3)</PresentationFormat>
  <Paragraphs>4478</Paragraphs>
  <Slides>234</Slides>
  <Notes>84</Notes>
  <HiddenSlides>2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234</vt:i4>
      </vt:variant>
    </vt:vector>
  </HeadingPairs>
  <TitlesOfParts>
    <vt:vector size="247" baseType="lpstr">
      <vt:lpstr>MS PGothic</vt:lpstr>
      <vt:lpstr>Arial</vt:lpstr>
      <vt:lpstr>Bradley Hand ITC</vt:lpstr>
      <vt:lpstr>Calibri</vt:lpstr>
      <vt:lpstr>Consolas</vt:lpstr>
      <vt:lpstr>Courier</vt:lpstr>
      <vt:lpstr>Courier New</vt:lpstr>
      <vt:lpstr>Lucida Sans Unicode</vt:lpstr>
      <vt:lpstr>Stafford</vt:lpstr>
      <vt:lpstr>Times New Roman</vt:lpstr>
      <vt:lpstr>Wingdings</vt:lpstr>
      <vt:lpstr>FV_Vorlage_SE1_TUCD</vt:lpstr>
      <vt:lpstr>Arbeitsblatt</vt:lpstr>
      <vt:lpstr>Programmierpraktikum C und C++</vt:lpstr>
      <vt:lpstr>Programmierpraktikum C und C++</vt:lpstr>
      <vt:lpstr>Zielsetzung</vt:lpstr>
      <vt:lpstr>C, C++ und Java</vt:lpstr>
      <vt:lpstr>Zusammenhang zwischen C, C++ und Java</vt:lpstr>
      <vt:lpstr>Wie wichtig sind C und C++? Der TIOBE-Index.</vt:lpstr>
      <vt:lpstr>Inhaltliche Struktur des Praktikums</vt:lpstr>
      <vt:lpstr>Anwesenheit und Betreuung</vt:lpstr>
      <vt:lpstr>Regeln für den Electronic Classroom</vt:lpstr>
      <vt:lpstr>Klausur</vt:lpstr>
      <vt:lpstr>Übungsmaterial</vt:lpstr>
      <vt:lpstr>Übungsmaterial (II)</vt:lpstr>
      <vt:lpstr>Demo: Virtuelle Maschine </vt:lpstr>
      <vt:lpstr>Ein paar Worte zu Git</vt:lpstr>
      <vt:lpstr>Ergänzende Ressourcen</vt:lpstr>
      <vt:lpstr>Literaturvorschläge</vt:lpstr>
      <vt:lpstr>Alternative Veranstaltungen an der TU Darmstadt</vt:lpstr>
      <vt:lpstr>Online C++-Referenzen</vt:lpstr>
      <vt:lpstr>C++-FAQ (https://isocpp.org/wiki/faq/)</vt:lpstr>
      <vt:lpstr>C++ online</vt:lpstr>
      <vt:lpstr>Fragen?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Intermezzo</vt:lpstr>
      <vt:lpstr>Projektstruktur</vt:lpstr>
      <vt:lpstr>Projektstruktur</vt:lpstr>
      <vt:lpstr>Header und Implementierungs-Dateien</vt:lpstr>
      <vt:lpstr>Header und Implementierungs-Dateien</vt:lpstr>
      <vt:lpstr>Kompilierung</vt:lpstr>
      <vt:lpstr>Kompilierung in Java</vt:lpstr>
      <vt:lpstr>Kompilierung für C/C++ I</vt:lpstr>
      <vt:lpstr>Kompilierung für C/C++ II</vt:lpstr>
      <vt:lpstr>Statisches und dynamisches Linken</vt:lpstr>
      <vt:lpstr>Was genau macht der Präprozessor?</vt:lpstr>
      <vt:lpstr>Was passiert ohne Include Guards?</vt:lpstr>
      <vt:lpstr>Include Guards: #ifndef vs. #pragma once</vt:lpstr>
      <vt:lpstr>Intermezzo</vt:lpstr>
      <vt:lpstr>Exkurs: Fortgeschrittene Verwendung des Präprozessors</vt:lpstr>
      <vt:lpstr>Definition vs. Deklaration</vt:lpstr>
      <vt:lpstr>Inlining und Code-Optimierung</vt:lpstr>
      <vt:lpstr>class vs. struct vs. union</vt:lpstr>
      <vt:lpstr>Intermezzo</vt:lpstr>
      <vt:lpstr>Programmstart</vt:lpstr>
      <vt:lpstr>Systemstart</vt:lpstr>
      <vt:lpstr>In C(++) ist die Reihenfolge wichtig!</vt:lpstr>
      <vt:lpstr>Unterschiede zwischen Java- und C/C++-Compiler</vt:lpstr>
      <vt:lpstr>Weitere Konzepte in C++</vt:lpstr>
      <vt:lpstr>Enumerationen</vt:lpstr>
      <vt:lpstr>Namenskonflikte vermeiden mit Namespaces</vt:lpstr>
      <vt:lpstr>Sichtbarkeitsmodifikatoren</vt:lpstr>
      <vt:lpstr>Strings in C++</vt:lpstr>
      <vt:lpstr>Standard-Bibliotheken in C++</vt:lpstr>
      <vt:lpstr>Boost:  "Brutschrank" für C++-Standardkomponenten</vt:lpstr>
      <vt:lpstr>Operatorüberladung</vt:lpstr>
      <vt:lpstr>Exkurs: Casting</vt:lpstr>
      <vt:lpstr>Iterierungskonzepte in C++</vt:lpstr>
      <vt:lpstr>Konzepte und Konventionen sind in C++ wesentlich</vt:lpstr>
      <vt:lpstr>Undefined Behavior (UB)</vt:lpstr>
      <vt:lpstr>Programmierpraktikum C und C++</vt:lpstr>
      <vt:lpstr>Wo leben meine Daten? … und wie lange?</vt:lpstr>
      <vt:lpstr>Speicherbereiche in C++</vt:lpstr>
      <vt:lpstr>Stack vs. Heap</vt:lpstr>
      <vt:lpstr>Intermezzo</vt:lpstr>
      <vt:lpstr>Variablen und Zeiger: Was ist eine Variable?</vt:lpstr>
      <vt:lpstr>Variablen und Zeiger: Was ist ein Zeiger?</vt:lpstr>
      <vt:lpstr>Variablen und Zeiger:  Syntax</vt:lpstr>
      <vt:lpstr>Intermezzo: Pointer und Variablen</vt:lpstr>
      <vt:lpstr>Der Null-Pointer</vt:lpstr>
      <vt:lpstr>int main(int argc, char** argv)</vt:lpstr>
      <vt:lpstr>Arrays</vt:lpstr>
      <vt:lpstr>sizeof-Operator und std::size_t</vt:lpstr>
      <vt:lpstr>Zusammenfassung: Variablentypen</vt:lpstr>
      <vt:lpstr>Zusammenfassung: Zuweisung</vt:lpstr>
      <vt:lpstr>Intermezzo</vt:lpstr>
      <vt:lpstr>ConsT Correctness</vt:lpstr>
      <vt:lpstr>const-Korrektheit (Const Correctness)</vt:lpstr>
      <vt:lpstr>Unveränderlichkeit - const</vt:lpstr>
      <vt:lpstr>Was ist eine C++-Referenz?</vt:lpstr>
      <vt:lpstr>Beispiel: Asterisk und Ampersand</vt:lpstr>
      <vt:lpstr>const bei Objekten</vt:lpstr>
      <vt:lpstr>const Overloading</vt:lpstr>
      <vt:lpstr>Intermezzo: const</vt:lpstr>
      <vt:lpstr>Intermezzo</vt:lpstr>
      <vt:lpstr>Zusammenfassung: Vorteile von const?</vt:lpstr>
      <vt:lpstr>Intermezzo: * und &amp;</vt:lpstr>
      <vt:lpstr>Auf- und Abbauen von Objekten</vt:lpstr>
      <vt:lpstr>Konstruktor, Destruktor und Copy-Konstruktor</vt:lpstr>
      <vt:lpstr>Initialisierungslisten</vt:lpstr>
      <vt:lpstr>Delegating Constructors (C++11)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Intermezzo</vt:lpstr>
      <vt:lpstr>Assignment-Operator (I)</vt:lpstr>
      <vt:lpstr>Assignment-Operator (II)</vt:lpstr>
      <vt:lpstr>Rule of Three (I)</vt:lpstr>
      <vt:lpstr>Rule of Three (II)</vt:lpstr>
      <vt:lpstr>Compiler-generierte Methoden (I)</vt:lpstr>
      <vt:lpstr>Compiler-generierte Methoden (II)</vt:lpstr>
      <vt:lpstr>Stolperfallen bei der Speicherverwaltung</vt:lpstr>
      <vt:lpstr>Hängende Zeiger Referenzen auf gelöschte Objekte zurückgeben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Intermezzo</vt:lpstr>
      <vt:lpstr>Mit std::shared_ptr</vt:lpstr>
      <vt:lpstr>Person – ohne std::shared_ptr</vt:lpstr>
      <vt:lpstr>Person – mit std::shared_ptr</vt:lpstr>
      <vt:lpstr>Beispiel: Klassische und smarte Zeiger</vt:lpstr>
      <vt:lpstr>std::make_shared</vt:lpstr>
      <vt:lpstr>Weak SmartPointer: Motivation</vt:lpstr>
      <vt:lpstr>Weak Pointer (std::weak_ptr)</vt:lpstr>
      <vt:lpstr>Intermezzo</vt:lpstr>
      <vt:lpstr>Lösung: Verzicht auf Zeiger (I)</vt:lpstr>
      <vt:lpstr>Lösung: Verzicht auf Zeiger (II)</vt:lpstr>
      <vt:lpstr>Zusammenfassung: Übergabe und Rückgabe</vt:lpstr>
      <vt:lpstr>Zusammenfassung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Lösung ohne und mit Polymorphie</vt:lpstr>
      <vt:lpstr>Intermezzo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Virtuelle Methoden</vt:lpstr>
      <vt:lpstr>Virtuelle Methoden</vt:lpstr>
      <vt:lpstr>Intermezzo</vt:lpstr>
      <vt:lpstr>Exkurs: Virtual Method Table     Der Mechanismus der dynamischen Bindung</vt:lpstr>
      <vt:lpstr>Probelauf mit virtuellen Methoden</vt:lpstr>
      <vt:lpstr>Pure Virtual = "virtual + =0"</vt:lpstr>
      <vt:lpstr>Intermezzo</vt:lpstr>
      <vt:lpstr>Mehrfachvererbung</vt:lpstr>
      <vt:lpstr>Mehrfachvererbung: Motivation</vt:lpstr>
      <vt:lpstr>Historie: Das Containerproblem</vt:lpstr>
      <vt:lpstr>Lösung mit Mehrfachvererbung</vt:lpstr>
      <vt:lpstr>Implementierungsvererbung: Konflikte</vt:lpstr>
      <vt:lpstr>Implementierungsvererbung: Konflikte</vt:lpstr>
      <vt:lpstr>Implementierungsvererb.: Speicherproblematik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Wie funktioniert Mehrfachvererbung in Java?</vt:lpstr>
      <vt:lpstr>Programmierpraktikum C und C++</vt:lpstr>
      <vt:lpstr>Fortgeschrittene Themen in C++</vt:lpstr>
      <vt:lpstr>Templates</vt:lpstr>
      <vt:lpstr>Rückschau: Containerproblem und Mehrfachvererbung</vt:lpstr>
      <vt:lpstr>void* als typunsichere Lösung für das Containerproblem</vt:lpstr>
      <vt:lpstr>Templates: Idee</vt:lpstr>
      <vt:lpstr>Class Templates: Syntax am Beispiel</vt:lpstr>
      <vt:lpstr>Template-Instantiierung</vt:lpstr>
      <vt:lpstr>Function Templates: Syntax am Beispiel</vt:lpstr>
      <vt:lpstr>Templates: Verwendung</vt:lpstr>
      <vt:lpstr>Intermezzo</vt:lpstr>
      <vt:lpstr>Induzierte Schnittstelle</vt:lpstr>
      <vt:lpstr>Mixins: Mehrfachvererbung trifft Templates</vt:lpstr>
      <vt:lpstr>Mixins: Mehrfachvererbung trifft Templates</vt:lpstr>
      <vt:lpstr>Vergleich mit Mehrfachvererbung</vt:lpstr>
      <vt:lpstr>FunktionsZeiger, Funktions-objekte/Funktoren und Methodenzeiger</vt:lpstr>
      <vt:lpstr>Funktionszeiger: Motivation (I)</vt:lpstr>
      <vt:lpstr>Funktionszeiger: Motivation (II)</vt:lpstr>
      <vt:lpstr>Funktionszeiger: Beispiel II</vt:lpstr>
      <vt:lpstr>Funktionszeiger: Syntax</vt:lpstr>
      <vt:lpstr>Funkoren aka. Funktionsobjekte</vt:lpstr>
      <vt:lpstr>Methodenzeiger: Beispiel</vt:lpstr>
      <vt:lpstr>Methodenzeiger: Syntax</vt:lpstr>
      <vt:lpstr>Funktionszeiger vs. Methodenzeiger</vt:lpstr>
      <vt:lpstr>Exkurs: Automatische Typableitung</vt:lpstr>
      <vt:lpstr>Exkurs: Lambdas (C++11)</vt:lpstr>
      <vt:lpstr>Exkurs: Der Fluch des Most Vexing Parse</vt:lpstr>
      <vt:lpstr>Intermezzo</vt:lpstr>
      <vt:lpstr>Zeiger auf Funktionen: Fazit</vt:lpstr>
      <vt:lpstr>Standard Template Library (STL)</vt:lpstr>
      <vt:lpstr>Generische STL-Algorithmen:  std::copy</vt:lpstr>
      <vt:lpstr>Intermezzo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Intermezzo</vt:lpstr>
      <vt:lpstr>Standard Template Library: Fazit</vt:lpstr>
      <vt:lpstr>Makefiles</vt:lpstr>
      <vt:lpstr>Makefiles: Motivation</vt:lpstr>
      <vt:lpstr>"Make is an expert system." [1]</vt:lpstr>
      <vt:lpstr>Makefiles: Struktur</vt:lpstr>
      <vt:lpstr>Makefiles: Ablauf</vt:lpstr>
      <vt:lpstr>Makefiles: Include-Dependencies</vt:lpstr>
      <vt:lpstr>Makefiles: .PHONY</vt:lpstr>
      <vt:lpstr>Makefiles: Fazit</vt:lpstr>
      <vt:lpstr>Abschluss des C++-Teils</vt:lpstr>
      <vt:lpstr>Java vs. C++: Stärken und Schwächen?</vt:lpstr>
      <vt:lpstr>Look down!</vt:lpstr>
      <vt:lpstr>Programmierpraktikum C und C++</vt:lpstr>
      <vt:lpstr>Lizenz</vt:lpstr>
      <vt:lpstr>Bildnachweis</vt:lpstr>
      <vt:lpstr>Programmierpraktikum C und C++</vt:lpstr>
      <vt:lpstr>Entwicklungsboard</vt:lpstr>
      <vt:lpstr>Erweiterungen gegenüber der Standardausführung</vt:lpstr>
      <vt:lpstr>C-Compiler</vt:lpstr>
      <vt:lpstr>Mikrocontroller: Keine standardisierte "Umgebung"</vt:lpstr>
      <vt:lpstr>Mikrocontroller: Register</vt:lpstr>
      <vt:lpstr>Mikrocontroller: Digitale Ein/Ausgänge:</vt:lpstr>
      <vt:lpstr>Beispielcode: Pins abfragen</vt:lpstr>
      <vt:lpstr>Beispielcode: 7-Segment-Anzeige</vt:lpstr>
      <vt:lpstr>Beispielcode: Analog/Digital-Wandler</vt:lpstr>
      <vt:lpstr>Technische Anmerkungen</vt:lpstr>
      <vt:lpstr>Projektvorlagen</vt:lpstr>
      <vt:lpstr>Anschluss des Boards an die Virtuelle Maschine</vt:lpstr>
      <vt:lpstr>Viel Spaß!</vt:lpstr>
      <vt:lpstr>Folien-Brutkasten </vt:lpstr>
      <vt:lpstr>Was passiert ohne Include Guards? Lösung.</vt:lpstr>
      <vt:lpstr>Implizite Typ-Konvertierung und Anonyme Objekte</vt:lpstr>
      <vt:lpstr>Exkurs: Implizite Typkonvertierung unterbinden mit explicit</vt:lpstr>
      <vt:lpstr>Intermezzo</vt:lpstr>
      <vt:lpstr>Alternativer Blick auf die Bedeutung von const an verschiedenen Positionen</vt:lpstr>
      <vt:lpstr>Weak SmartPointer: Lösung</vt:lpstr>
    </vt:vector>
  </TitlesOfParts>
  <Company>Real-Time Systems Lab, TU Darmstadt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Roland Kluge</cp:lastModifiedBy>
  <cp:revision>2031</cp:revision>
  <dcterms:created xsi:type="dcterms:W3CDTF">2008-08-19T13:25:11Z</dcterms:created>
  <dcterms:modified xsi:type="dcterms:W3CDTF">2017-06-20T15:26:45Z</dcterms:modified>
</cp:coreProperties>
</file>